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83" r:id="rId5"/>
    <p:sldId id="261" r:id="rId6"/>
    <p:sldId id="284" r:id="rId7"/>
    <p:sldId id="285" r:id="rId8"/>
    <p:sldId id="288" r:id="rId9"/>
    <p:sldId id="289" r:id="rId10"/>
    <p:sldId id="290" r:id="rId11"/>
    <p:sldId id="292" r:id="rId12"/>
    <p:sldId id="291" r:id="rId13"/>
    <p:sldId id="293" r:id="rId14"/>
    <p:sldId id="294" r:id="rId15"/>
    <p:sldId id="295" r:id="rId16"/>
    <p:sldId id="296" r:id="rId17"/>
    <p:sldId id="297" r:id="rId18"/>
    <p:sldId id="298" r:id="rId19"/>
    <p:sldId id="299" r:id="rId20"/>
    <p:sldId id="300" r:id="rId21"/>
    <p:sldId id="301" r:id="rId22"/>
    <p:sldId id="302" r:id="rId23"/>
    <p:sldId id="303" r:id="rId24"/>
    <p:sldId id="258" r:id="rId25"/>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6"/>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110" d="100"/>
          <a:sy n="110" d="100"/>
        </p:scale>
        <p:origin x="6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E88E97-0F55-4CBE-A166-3733B2866171}"/>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B4F74EA8-167D-40E6-B3FA-D82CFB1E4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318E1BDC-7450-4E07-B920-E343BB1AF8AC}"/>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5" name="Kājenes vietturis 4">
            <a:extLst>
              <a:ext uri="{FF2B5EF4-FFF2-40B4-BE49-F238E27FC236}">
                <a16:creationId xmlns:a16="http://schemas.microsoft.com/office/drawing/2014/main" id="{88B1C8D6-950F-4AB9-8597-2C063ED75ADA}"/>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F4A1CCEF-9A45-4D7F-9EF4-EA0C70AFD2ED}"/>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88221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F6176D-13AD-44B3-BD56-D64996F9855B}"/>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BFD0D07B-FDD1-464D-BBA7-FD664A159CE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5479E7B-9855-4D27-84D5-FC8CB0653D70}"/>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5" name="Kājenes vietturis 4">
            <a:extLst>
              <a:ext uri="{FF2B5EF4-FFF2-40B4-BE49-F238E27FC236}">
                <a16:creationId xmlns:a16="http://schemas.microsoft.com/office/drawing/2014/main" id="{7384AF9D-FC51-4E06-AA53-B7315E0B459F}"/>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DB994F16-8D14-4CAE-B79F-969A67BB2FFD}"/>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222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EDEE5A1A-57F5-4482-A61E-1F2258277F24}"/>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07E275FF-D0EE-4391-920A-CE4399188BB7}"/>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FE75A5-C322-44BC-8C32-A96173E149CC}"/>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5" name="Kājenes vietturis 4">
            <a:extLst>
              <a:ext uri="{FF2B5EF4-FFF2-40B4-BE49-F238E27FC236}">
                <a16:creationId xmlns:a16="http://schemas.microsoft.com/office/drawing/2014/main" id="{25924E3A-80C7-46AA-988B-9B8151342E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3B0CA19-5281-497F-96E2-CCCA73AE7BD0}"/>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71354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E53A164-7C7E-44A9-88D3-1EAF5CCEC29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9392081B-9878-4FFF-8EA8-C9B5FDFA86C5}"/>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780C68FF-B48B-46A4-AC91-E5437B8F8BDB}"/>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5" name="Kājenes vietturis 4">
            <a:extLst>
              <a:ext uri="{FF2B5EF4-FFF2-40B4-BE49-F238E27FC236}">
                <a16:creationId xmlns:a16="http://schemas.microsoft.com/office/drawing/2014/main" id="{22F72FB2-826F-40B7-8C66-D27004CEB77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ADE6ACF-ADB6-4BD8-8A41-13618A8EEAE2}"/>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21986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3436BAA-D3CC-4A7D-9ECD-3639E7B78B58}"/>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9D9509E0-2DAD-40D7-A2BF-3170673FF5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5C736D3D-8E35-4666-86FB-4B653438A720}"/>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5" name="Kājenes vietturis 4">
            <a:extLst>
              <a:ext uri="{FF2B5EF4-FFF2-40B4-BE49-F238E27FC236}">
                <a16:creationId xmlns:a16="http://schemas.microsoft.com/office/drawing/2014/main" id="{E6F59C07-DE62-436D-9B87-9A14B3E6A90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F5DE5028-9055-483F-8A15-3EB5614E1676}"/>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3437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320A0B7-71EB-45DE-A0F6-711A5252C0F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8D1F54EB-3EBD-44EA-A4CF-8E99FEA625C7}"/>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98F74751-CCB0-4F4B-93D3-255D9ED6DF43}"/>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A33B0BF-1A44-4A12-B6DB-4572EADDD55E}"/>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6" name="Kājenes vietturis 5">
            <a:extLst>
              <a:ext uri="{FF2B5EF4-FFF2-40B4-BE49-F238E27FC236}">
                <a16:creationId xmlns:a16="http://schemas.microsoft.com/office/drawing/2014/main" id="{0A9507AF-4151-40D1-B069-7C6FEC41E6A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B93D808-071C-4D26-93A2-737D373B4DB7}"/>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398180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2D55FF-4FA7-453A-AE31-63F712F7BA9F}"/>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64548A4E-39C1-41BC-B905-B7E437C6D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8A98D8E9-1F60-4CB7-BD71-1F7FFDB02FCF}"/>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D1FCA5B6-DC45-4C24-B7AA-697BF4F28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07D67E05-EDE9-4C57-96B1-323B17551660}"/>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18B07B28-49D0-48C3-9DBD-E3DA84C67CF8}"/>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8" name="Kājenes vietturis 7">
            <a:extLst>
              <a:ext uri="{FF2B5EF4-FFF2-40B4-BE49-F238E27FC236}">
                <a16:creationId xmlns:a16="http://schemas.microsoft.com/office/drawing/2014/main" id="{47AE4805-7A1D-4870-BB3A-011AB360E227}"/>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5FAF9165-B279-4EFB-8F1E-D1FCD1AA571C}"/>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24099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3B1F9DB-CE17-4064-A3E9-838B45EF8FB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655D50AE-099F-492A-AFC4-FA1FCE011854}"/>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4" name="Kājenes vietturis 3">
            <a:extLst>
              <a:ext uri="{FF2B5EF4-FFF2-40B4-BE49-F238E27FC236}">
                <a16:creationId xmlns:a16="http://schemas.microsoft.com/office/drawing/2014/main" id="{4152B00A-AB26-40AC-A608-96B5E20AFAB2}"/>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62877C1D-9AD5-4776-9721-94744D715BFC}"/>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288554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AA492F8-05C7-4FA3-871B-19A8696F0508}"/>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3" name="Kājenes vietturis 2">
            <a:extLst>
              <a:ext uri="{FF2B5EF4-FFF2-40B4-BE49-F238E27FC236}">
                <a16:creationId xmlns:a16="http://schemas.microsoft.com/office/drawing/2014/main" id="{DC308C16-2F83-4535-AC60-2934BAF0AD9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6A2636B-7C3B-4CD2-8C80-AC27B663AC84}"/>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286684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F43D7C-0E0C-4145-949C-D5F92E46489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5BFCE934-2B00-408A-B8FF-996E2330C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9E8D986F-12D6-4026-BC2B-1AFFE8816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F2B85D0-47E5-490E-BFCB-DE9472D44CCE}"/>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6" name="Kājenes vietturis 5">
            <a:extLst>
              <a:ext uri="{FF2B5EF4-FFF2-40B4-BE49-F238E27FC236}">
                <a16:creationId xmlns:a16="http://schemas.microsoft.com/office/drawing/2014/main" id="{F4ADC3C3-EC56-42D3-8C98-96CC76D8162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85FD5A8-D930-4F23-B2C6-673E2F523E98}"/>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3491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55BD9A-BDAE-4D4B-83C7-73869B95430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4F26EE7-38EA-467E-B3B2-E72A3255C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p>
        </p:txBody>
      </p:sp>
      <p:sp>
        <p:nvSpPr>
          <p:cNvPr id="4" name="Teksta vietturis 3">
            <a:extLst>
              <a:ext uri="{FF2B5EF4-FFF2-40B4-BE49-F238E27FC236}">
                <a16:creationId xmlns:a16="http://schemas.microsoft.com/office/drawing/2014/main" id="{C28BD50C-B525-4E53-9241-ADA0953EB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67C61D7-8C7F-4847-A312-9278549BFBF0}"/>
              </a:ext>
            </a:extLst>
          </p:cNvPr>
          <p:cNvSpPr>
            <a:spLocks noGrp="1"/>
          </p:cNvSpPr>
          <p:nvPr>
            <p:ph type="dt" sz="half" idx="10"/>
          </p:nvPr>
        </p:nvSpPr>
        <p:spPr/>
        <p:txBody>
          <a:bodyPr/>
          <a:lstStyle/>
          <a:p>
            <a:fld id="{D5C2412F-7713-427E-8BE8-38437244781E}" type="datetimeFigureOut">
              <a:rPr lang="lv-LV" smtClean="0"/>
              <a:t>2020.11.25.</a:t>
            </a:fld>
            <a:endParaRPr lang="lv-LV"/>
          </a:p>
        </p:txBody>
      </p:sp>
      <p:sp>
        <p:nvSpPr>
          <p:cNvPr id="6" name="Kājenes vietturis 5">
            <a:extLst>
              <a:ext uri="{FF2B5EF4-FFF2-40B4-BE49-F238E27FC236}">
                <a16:creationId xmlns:a16="http://schemas.microsoft.com/office/drawing/2014/main" id="{0B49D7ED-14F0-4DD8-B7CE-5BCDA64E263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F61451C2-3956-4B4A-B90A-40FD0793A125}"/>
              </a:ext>
            </a:extLst>
          </p:cNvPr>
          <p:cNvSpPr>
            <a:spLocks noGrp="1"/>
          </p:cNvSpPr>
          <p:nvPr>
            <p:ph type="sldNum" sz="quarter" idx="12"/>
          </p:nvPr>
        </p:nvSpPr>
        <p:spPr/>
        <p:txBody>
          <a:bodyPr/>
          <a:lstStyle/>
          <a:p>
            <a:fld id="{6D2E0187-49D4-4DEB-9069-B22AC5B22EBB}" type="slidenum">
              <a:rPr lang="lv-LV" smtClean="0"/>
              <a:t>‹#›</a:t>
            </a:fld>
            <a:endParaRPr lang="lv-LV"/>
          </a:p>
        </p:txBody>
      </p:sp>
    </p:spTree>
    <p:extLst>
      <p:ext uri="{BB962C8B-B14F-4D97-AF65-F5344CB8AC3E}">
        <p14:creationId xmlns:p14="http://schemas.microsoft.com/office/powerpoint/2010/main" val="35194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3D5507CC-C80C-4E83-947D-349D58A78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65C5F732-336D-4252-ADB5-79C64870A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319F4863-C0CA-46A8-B91F-EC97F3A97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2412F-7713-427E-8BE8-38437244781E}" type="datetimeFigureOut">
              <a:rPr lang="lv-LV" smtClean="0"/>
              <a:t>2020.11.25.</a:t>
            </a:fld>
            <a:endParaRPr lang="lv-LV"/>
          </a:p>
        </p:txBody>
      </p:sp>
      <p:sp>
        <p:nvSpPr>
          <p:cNvPr id="5" name="Kājenes vietturis 4">
            <a:extLst>
              <a:ext uri="{FF2B5EF4-FFF2-40B4-BE49-F238E27FC236}">
                <a16:creationId xmlns:a16="http://schemas.microsoft.com/office/drawing/2014/main" id="{50DD3B1C-ED7C-4606-B82A-FA3833622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4A919216-7CF5-48BC-9F30-AB92C8532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E0187-49D4-4DEB-9069-B22AC5B22EBB}" type="slidenum">
              <a:rPr lang="lv-LV" smtClean="0"/>
              <a:t>‹#›</a:t>
            </a:fld>
            <a:endParaRPr lang="lv-LV"/>
          </a:p>
        </p:txBody>
      </p:sp>
    </p:spTree>
    <p:extLst>
      <p:ext uri="{BB962C8B-B14F-4D97-AF65-F5344CB8AC3E}">
        <p14:creationId xmlns:p14="http://schemas.microsoft.com/office/powerpoint/2010/main" val="375308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E1F50-DEBB-4BBD-86F2-A7F693902E79}"/>
              </a:ext>
            </a:extLst>
          </p:cNvPr>
          <p:cNvSpPr txBox="1"/>
          <p:nvPr/>
        </p:nvSpPr>
        <p:spPr>
          <a:xfrm>
            <a:off x="0" y="3741863"/>
            <a:ext cx="12192000" cy="2123658"/>
          </a:xfrm>
          <a:prstGeom prst="rect">
            <a:avLst/>
          </a:prstGeom>
          <a:noFill/>
        </p:spPr>
        <p:txBody>
          <a:bodyPr wrap="square" rtlCol="0" anchor="ctr">
            <a:spAutoFit/>
          </a:bodyPr>
          <a:lstStyle/>
          <a:p>
            <a:pPr algn="ctr"/>
            <a:r>
              <a:rPr lang="lv-LV" sz="4400" dirty="0">
                <a:solidFill>
                  <a:srgbClr val="662D91"/>
                </a:solidFill>
                <a:latin typeface="Arial" panose="020B0604020202020204" pitchFamily="34" charset="0"/>
                <a:cs typeface="Arial" panose="020B0604020202020204" pitchFamily="34" charset="0"/>
              </a:rPr>
              <a:t>Cilvēku tirdzniecības </a:t>
            </a:r>
          </a:p>
          <a:p>
            <a:pPr algn="ctr"/>
            <a:r>
              <a:rPr lang="lv-LV" sz="4400" dirty="0">
                <a:solidFill>
                  <a:srgbClr val="662D91"/>
                </a:solidFill>
                <a:latin typeface="Arial" panose="020B0604020202020204" pitchFamily="34" charset="0"/>
                <a:cs typeface="Arial" panose="020B0604020202020204" pitchFamily="34" charset="0"/>
              </a:rPr>
              <a:t>jēdziens, veidi, pazīmes</a:t>
            </a:r>
          </a:p>
          <a:p>
            <a:pPr algn="ctr"/>
            <a:r>
              <a:rPr lang="lv-LV" sz="4400" dirty="0">
                <a:solidFill>
                  <a:srgbClr val="662D91"/>
                </a:solidFill>
                <a:latin typeface="Arial" panose="020B0604020202020204" pitchFamily="34" charset="0"/>
                <a:cs typeface="Arial" panose="020B0604020202020204" pitchFamily="34" charset="0"/>
              </a:rPr>
              <a:t>un atpazīšana</a:t>
            </a:r>
          </a:p>
        </p:txBody>
      </p:sp>
      <p:sp>
        <p:nvSpPr>
          <p:cNvPr id="3" name="TextBox 2">
            <a:extLst>
              <a:ext uri="{FF2B5EF4-FFF2-40B4-BE49-F238E27FC236}">
                <a16:creationId xmlns:a16="http://schemas.microsoft.com/office/drawing/2014/main" id="{D045E41B-3B7B-400B-A1C0-2FF2395CA4CF}"/>
              </a:ext>
            </a:extLst>
          </p:cNvPr>
          <p:cNvSpPr txBox="1"/>
          <p:nvPr/>
        </p:nvSpPr>
        <p:spPr>
          <a:xfrm>
            <a:off x="1045028" y="5987441"/>
            <a:ext cx="5599611" cy="523220"/>
          </a:xfrm>
          <a:prstGeom prst="rect">
            <a:avLst/>
          </a:prstGeom>
          <a:noFill/>
        </p:spPr>
        <p:txBody>
          <a:bodyPr wrap="square" rtlCol="0">
            <a:spAutoFit/>
          </a:bodyPr>
          <a:lstStyle/>
          <a:p>
            <a:r>
              <a:rPr lang="lv-LV" sz="1400" dirty="0"/>
              <a:t>Projekts «Efektīva novērošanas un izraidīšanas procesa realizēšana (1.posms)» (</a:t>
            </a:r>
            <a:r>
              <a:rPr lang="lv-LV" sz="1400" dirty="0" err="1"/>
              <a:t>Nr.TSB</a:t>
            </a:r>
            <a:r>
              <a:rPr lang="lv-LV" sz="1400" dirty="0"/>
              <a:t>/PMIF/2018/1) līdzfinansē Eiropas Savienība</a:t>
            </a:r>
          </a:p>
        </p:txBody>
      </p:sp>
    </p:spTree>
    <p:extLst>
      <p:ext uri="{BB962C8B-B14F-4D97-AF65-F5344CB8AC3E}">
        <p14:creationId xmlns:p14="http://schemas.microsoft.com/office/powerpoint/2010/main" val="361629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atura vietturis 2">
            <a:extLst>
              <a:ext uri="{FF2B5EF4-FFF2-40B4-BE49-F238E27FC236}">
                <a16:creationId xmlns:a16="http://schemas.microsoft.com/office/drawing/2014/main" id="{8B1C950B-C4D2-4AF0-96B0-017AA83CE1C9}"/>
              </a:ext>
            </a:extLst>
          </p:cNvPr>
          <p:cNvSpPr>
            <a:spLocks noGrp="1"/>
          </p:cNvSpPr>
          <p:nvPr>
            <p:ph idx="1"/>
          </p:nvPr>
        </p:nvSpPr>
        <p:spPr>
          <a:xfrm>
            <a:off x="838200" y="1603135"/>
            <a:ext cx="10515600" cy="4638639"/>
          </a:xfrm>
        </p:spPr>
        <p:txBody>
          <a:bodyPr>
            <a:normAutofit fontScale="70000" lnSpcReduction="20000"/>
          </a:bodyPr>
          <a:lstStyle/>
          <a:p>
            <a:pPr lvl="0">
              <a:lnSpc>
                <a:spcPct val="120000"/>
              </a:lnSpc>
              <a:spcBef>
                <a:spcPts val="0"/>
              </a:spcBef>
            </a:pPr>
            <a:r>
              <a:rPr lang="lv-LV" sz="2900" dirty="0"/>
              <a:t>persona dzīvo dzīvošanai nepiemērotās telpās, piemēram, lauksaimniecības vai ražošanas ēkās;</a:t>
            </a:r>
          </a:p>
          <a:p>
            <a:pPr lvl="0">
              <a:lnSpc>
                <a:spcPct val="120000"/>
              </a:lnSpc>
              <a:spcBef>
                <a:spcPts val="0"/>
              </a:spcBef>
            </a:pPr>
            <a:r>
              <a:rPr lang="lv-LV" sz="2900" dirty="0"/>
              <a:t>persona nav ģērbta darbam piemērotās drēbēs, var nebūt darba aizsardzības līdzekļu vai siltu drēbju;</a:t>
            </a:r>
          </a:p>
          <a:p>
            <a:pPr lvl="0">
              <a:lnSpc>
                <a:spcPct val="120000"/>
              </a:lnSpc>
              <a:spcBef>
                <a:spcPts val="0"/>
              </a:spcBef>
            </a:pPr>
            <a:r>
              <a:rPr lang="lv-LV" sz="2900" dirty="0"/>
              <a:t>persona pārtiek no ēdiena pārpalikumiem;</a:t>
            </a:r>
          </a:p>
          <a:p>
            <a:pPr lvl="0">
              <a:lnSpc>
                <a:spcPct val="120000"/>
              </a:lnSpc>
              <a:spcBef>
                <a:spcPts val="0"/>
              </a:spcBef>
            </a:pPr>
            <a:r>
              <a:rPr lang="lv-LV" sz="2900" dirty="0"/>
              <a:t>personai nav darba līguma;</a:t>
            </a:r>
          </a:p>
          <a:p>
            <a:pPr lvl="0">
              <a:lnSpc>
                <a:spcPct val="120000"/>
              </a:lnSpc>
              <a:spcBef>
                <a:spcPts val="0"/>
              </a:spcBef>
            </a:pPr>
            <a:r>
              <a:rPr lang="lv-LV" sz="2900" dirty="0"/>
              <a:t>persona strādā ļoti ilgas darba stundas;</a:t>
            </a:r>
          </a:p>
          <a:p>
            <a:pPr lvl="0">
              <a:lnSpc>
                <a:spcPct val="120000"/>
              </a:lnSpc>
              <a:spcBef>
                <a:spcPts val="0"/>
              </a:spcBef>
            </a:pPr>
            <a:r>
              <a:rPr lang="lv-LV" sz="2900" dirty="0"/>
              <a:t>persona ir atkarīga no darba devēja tādās jomās kā darbs, transports un dzīvesvieta;</a:t>
            </a:r>
          </a:p>
          <a:p>
            <a:pPr lvl="0">
              <a:lnSpc>
                <a:spcPct val="120000"/>
              </a:lnSpc>
              <a:spcBef>
                <a:spcPts val="0"/>
              </a:spcBef>
            </a:pPr>
            <a:r>
              <a:rPr lang="lv-LV" sz="2900" dirty="0"/>
              <a:t>persona nevar izvēlēties, kur dzīvot;</a:t>
            </a:r>
          </a:p>
          <a:p>
            <a:pPr lvl="0">
              <a:lnSpc>
                <a:spcPct val="120000"/>
              </a:lnSpc>
              <a:spcBef>
                <a:spcPts val="0"/>
              </a:spcBef>
            </a:pPr>
            <a:r>
              <a:rPr lang="lv-LV" sz="2900" dirty="0"/>
              <a:t>persona nepamet darba telpas bez darba devēja pavadības;</a:t>
            </a:r>
          </a:p>
          <a:p>
            <a:pPr lvl="0">
              <a:lnSpc>
                <a:spcPct val="120000"/>
              </a:lnSpc>
              <a:spcBef>
                <a:spcPts val="0"/>
              </a:spcBef>
            </a:pPr>
            <a:r>
              <a:rPr lang="lv-LV" sz="2900" dirty="0"/>
              <a:t>personai nav atļauts brīvi pārvietoties.</a:t>
            </a:r>
          </a:p>
          <a:p>
            <a:pPr lvl="0">
              <a:lnSpc>
                <a:spcPct val="120000"/>
              </a:lnSpc>
              <a:spcBef>
                <a:spcPts val="0"/>
              </a:spcBef>
            </a:pPr>
            <a:r>
              <a:rPr lang="lv-LV" sz="2900" dirty="0"/>
              <a:t>persona ir pakļauta drošības pasākumiem, kuru mērķis ir noturēt viņu darba vietā;</a:t>
            </a:r>
          </a:p>
          <a:p>
            <a:pPr lvl="0">
              <a:lnSpc>
                <a:spcPct val="120000"/>
              </a:lnSpc>
              <a:spcBef>
                <a:spcPts val="0"/>
              </a:spcBef>
            </a:pPr>
            <a:r>
              <a:rPr lang="lv-LV" sz="2900" dirty="0"/>
              <a:t>persona tiek disciplinēta ar sodu palīdzību;</a:t>
            </a:r>
          </a:p>
          <a:p>
            <a:pPr lvl="0">
              <a:lnSpc>
                <a:spcPct val="120000"/>
              </a:lnSpc>
              <a:spcBef>
                <a:spcPts val="0"/>
              </a:spcBef>
            </a:pPr>
            <a:r>
              <a:rPr lang="lv-LV" sz="2900" dirty="0"/>
              <a:t>persona ir pakļauta apvainojumiem, ļaunprātīgai izmantošanai, draudiem un fiziskajai vardarbībai;</a:t>
            </a:r>
          </a:p>
          <a:p>
            <a:pPr lvl="0">
              <a:lnSpc>
                <a:spcPct val="120000"/>
              </a:lnSpc>
              <a:spcBef>
                <a:spcPts val="0"/>
              </a:spcBef>
            </a:pPr>
            <a:r>
              <a:rPr lang="lv-LV" sz="2900" dirty="0"/>
              <a:t>personai trūkst pamatizglītības, nav licences/ sertifikāta attiecīgajā darbības jomā.</a:t>
            </a:r>
          </a:p>
          <a:p>
            <a:endParaRPr lang="lv-LV" dirty="0"/>
          </a:p>
        </p:txBody>
      </p:sp>
      <p:sp>
        <p:nvSpPr>
          <p:cNvPr id="11" name="Virsraksts 1">
            <a:extLst>
              <a:ext uri="{FF2B5EF4-FFF2-40B4-BE49-F238E27FC236}">
                <a16:creationId xmlns:a16="http://schemas.microsoft.com/office/drawing/2014/main" id="{883F1299-B179-4660-AB2F-E4E42ED6EA4D}"/>
              </a:ext>
            </a:extLst>
          </p:cNvPr>
          <p:cNvSpPr>
            <a:spLocks noGrp="1"/>
          </p:cNvSpPr>
          <p:nvPr>
            <p:ph type="title"/>
          </p:nvPr>
        </p:nvSpPr>
        <p:spPr>
          <a:xfrm>
            <a:off x="838200" y="471143"/>
            <a:ext cx="10515600" cy="697321"/>
          </a:xfrm>
        </p:spPr>
        <p:txBody>
          <a:bodyPr/>
          <a:lstStyle/>
          <a:p>
            <a:r>
              <a:rPr lang="lv-LV" dirty="0">
                <a:solidFill>
                  <a:srgbClr val="662D91"/>
                </a:solidFill>
                <a:latin typeface="Arial" panose="020B0604020202020204" pitchFamily="34" charset="0"/>
                <a:cs typeface="Arial" panose="020B0604020202020204" pitchFamily="34" charset="0"/>
              </a:rPr>
              <a:t>Darba ekspluatācijas pazīmes (indikatori)</a:t>
            </a:r>
            <a:endParaRPr lang="lv-LV" dirty="0"/>
          </a:p>
        </p:txBody>
      </p:sp>
    </p:spTree>
    <p:extLst>
      <p:ext uri="{BB962C8B-B14F-4D97-AF65-F5344CB8AC3E}">
        <p14:creationId xmlns:p14="http://schemas.microsoft.com/office/powerpoint/2010/main" val="47912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Attēls 2" descr="Attēls, kurā ir persona, vannasistaba&#10;&#10;Apraksts ģenerēts automātiski">
            <a:extLst>
              <a:ext uri="{FF2B5EF4-FFF2-40B4-BE49-F238E27FC236}">
                <a16:creationId xmlns:a16="http://schemas.microsoft.com/office/drawing/2014/main" id="{1D164FD6-B90A-48D4-8209-EF42407BF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663" y="931818"/>
            <a:ext cx="7517019" cy="5782323"/>
          </a:xfrm>
          <a:prstGeom prst="rect">
            <a:avLst/>
          </a:prstGeom>
          <a:noFill/>
          <a:effectLst>
            <a:softEdge rad="317500"/>
          </a:effectLst>
        </p:spPr>
      </p:pic>
      <p:sp>
        <p:nvSpPr>
          <p:cNvPr id="10" name="Satura vietturis 2">
            <a:extLst>
              <a:ext uri="{FF2B5EF4-FFF2-40B4-BE49-F238E27FC236}">
                <a16:creationId xmlns:a16="http://schemas.microsoft.com/office/drawing/2014/main" id="{2CD8A4C1-E833-44BB-8567-C4886A843E84}"/>
              </a:ext>
            </a:extLst>
          </p:cNvPr>
          <p:cNvSpPr>
            <a:spLocks noGrp="1"/>
          </p:cNvSpPr>
          <p:nvPr>
            <p:ph idx="1"/>
          </p:nvPr>
        </p:nvSpPr>
        <p:spPr>
          <a:xfrm>
            <a:off x="838200" y="931818"/>
            <a:ext cx="10515600" cy="5486399"/>
          </a:xfrm>
        </p:spPr>
        <p:txBody>
          <a:bodyPr>
            <a:normAutofit fontScale="47500" lnSpcReduction="20000"/>
          </a:bodyPr>
          <a:lstStyle/>
          <a:p>
            <a:pPr lvl="0">
              <a:lnSpc>
                <a:spcPct val="120000"/>
              </a:lnSpc>
              <a:spcBef>
                <a:spcPts val="0"/>
              </a:spcBef>
            </a:pPr>
            <a:r>
              <a:rPr lang="lv-LV" sz="3800" dirty="0"/>
              <a:t>bērni, vecāka gadagājuma cilvēki, personas ar invaliditāti, kas vienlaikus ir arī migranti, un kuri nodarbojas ar ubagošanu publiskās vietās un sabiedriskajā transportā;</a:t>
            </a:r>
          </a:p>
          <a:p>
            <a:pPr lvl="0">
              <a:lnSpc>
                <a:spcPct val="120000"/>
              </a:lnSpc>
              <a:spcBef>
                <a:spcPts val="0"/>
              </a:spcBef>
            </a:pPr>
            <a:r>
              <a:rPr lang="lv-LV" sz="3800" dirty="0"/>
              <a:t>bērni, kuri pārvadā/pārdod narkotiskās vielas;</a:t>
            </a:r>
          </a:p>
          <a:p>
            <a:pPr lvl="0">
              <a:lnSpc>
                <a:spcPct val="120000"/>
              </a:lnSpc>
              <a:spcBef>
                <a:spcPts val="0"/>
              </a:spcBef>
            </a:pPr>
            <a:r>
              <a:rPr lang="lv-LV" sz="3800" dirty="0"/>
              <a:t>personas, kurām ir fiziski trūkumi, kuri varētu būt radušies apzinātas sakropļošanas rezultātā;</a:t>
            </a:r>
          </a:p>
          <a:p>
            <a:pPr lvl="0">
              <a:lnSpc>
                <a:spcPct val="120000"/>
              </a:lnSpc>
              <a:spcBef>
                <a:spcPts val="0"/>
              </a:spcBef>
            </a:pPr>
            <a:r>
              <a:rPr lang="lv-LV" sz="3800" dirty="0"/>
              <a:t>vienas nacionalitātes bērni, kuri pārvietojas lielās grupās dažu pieaugušo pavadībā;</a:t>
            </a:r>
          </a:p>
          <a:p>
            <a:pPr lvl="0">
              <a:lnSpc>
                <a:spcPct val="120000"/>
              </a:lnSpc>
              <a:spcBef>
                <a:spcPts val="0"/>
              </a:spcBef>
            </a:pPr>
            <a:r>
              <a:rPr lang="lv-LV" sz="3800" dirty="0"/>
              <a:t>nepilngadīgie bez pavadības, kurus ir “atradis” kāds pieaugušais, kurš pieder pie tās pašas nacionalitātes vai etniskās grupas;</a:t>
            </a:r>
          </a:p>
          <a:p>
            <a:pPr lvl="0">
              <a:lnSpc>
                <a:spcPct val="120000"/>
              </a:lnSpc>
              <a:spcBef>
                <a:spcPts val="0"/>
              </a:spcBef>
            </a:pPr>
            <a:r>
              <a:rPr lang="lv-LV" sz="3800" dirty="0"/>
              <a:t>ceļojot sabiedriskajā transportā, personas pārvietojas grupās,  piemēram, staigā visa vilciena garumā ubagojot;</a:t>
            </a:r>
          </a:p>
          <a:p>
            <a:pPr lvl="0">
              <a:lnSpc>
                <a:spcPct val="120000"/>
              </a:lnSpc>
              <a:spcBef>
                <a:spcPts val="0"/>
              </a:spcBef>
            </a:pPr>
            <a:r>
              <a:rPr lang="lv-LV" sz="3800" dirty="0"/>
              <a:t>bērni lielākās grupās, kuriem ir viens un tas pats likumiskais pārstāvis; </a:t>
            </a:r>
          </a:p>
          <a:p>
            <a:pPr lvl="0">
              <a:lnSpc>
                <a:spcPct val="120000"/>
              </a:lnSpc>
              <a:spcBef>
                <a:spcPts val="0"/>
              </a:spcBef>
            </a:pPr>
            <a:r>
              <a:rPr lang="lv-LV" sz="3800" dirty="0"/>
              <a:t>personas, kuras tiek sodītas, ja atsakās vai nespēj pietiekami saubagot vai nozagt;</a:t>
            </a:r>
          </a:p>
          <a:p>
            <a:pPr lvl="0">
              <a:lnSpc>
                <a:spcPct val="120000"/>
              </a:lnSpc>
              <a:spcBef>
                <a:spcPts val="0"/>
              </a:spcBef>
            </a:pPr>
            <a:r>
              <a:rPr lang="lv-LV" sz="3800" dirty="0"/>
              <a:t>personas, kuras ir spiestas dzīvot kopā ar noziedzīgo grupējumu;</a:t>
            </a:r>
          </a:p>
          <a:p>
            <a:pPr lvl="0">
              <a:lnSpc>
                <a:spcPct val="120000"/>
              </a:lnSpc>
              <a:spcBef>
                <a:spcPts val="0"/>
              </a:spcBef>
            </a:pPr>
            <a:r>
              <a:rPr lang="lv-LV" sz="3800" dirty="0"/>
              <a:t>personas, kuras ceļo kopā ar noziedzīgo grupējumu uz galamērķa valsti;</a:t>
            </a:r>
          </a:p>
          <a:p>
            <a:pPr lvl="0">
              <a:lnSpc>
                <a:spcPct val="120000"/>
              </a:lnSpc>
              <a:spcBef>
                <a:spcPts val="0"/>
              </a:spcBef>
            </a:pPr>
            <a:r>
              <a:rPr lang="lv-LV" sz="3800" dirty="0"/>
              <a:t>bērni kā noziedzīgā grupējuma locekļi dzīvo kopā ar pieaugušajiem, kuri nav to vecāki;</a:t>
            </a:r>
          </a:p>
          <a:p>
            <a:pPr lvl="0">
              <a:lnSpc>
                <a:spcPct val="120000"/>
              </a:lnSpc>
              <a:spcBef>
                <a:spcPts val="0"/>
              </a:spcBef>
            </a:pPr>
            <a:r>
              <a:rPr lang="lv-LV" sz="3800" dirty="0"/>
              <a:t>personas ikdienā lielās grupās ceļo pa valsti, pārvarot ievērojamus attālumus.</a:t>
            </a:r>
          </a:p>
          <a:p>
            <a:pPr lvl="0">
              <a:lnSpc>
                <a:spcPct val="120000"/>
              </a:lnSpc>
              <a:spcBef>
                <a:spcPts val="0"/>
              </a:spcBef>
            </a:pPr>
            <a:r>
              <a:rPr lang="lv-LV" sz="3800" dirty="0"/>
              <a:t>parādās jaunas noziedzīgiem grupējumiem raksturīgas noziedzīgu nodarījumu formas.</a:t>
            </a:r>
          </a:p>
          <a:p>
            <a:pPr lvl="0">
              <a:lnSpc>
                <a:spcPct val="120000"/>
              </a:lnSpc>
              <a:spcBef>
                <a:spcPts val="0"/>
              </a:spcBef>
            </a:pPr>
            <a:r>
              <a:rPr lang="lv-LV" sz="3800" dirty="0"/>
              <a:t>ir pierādījumi par to, ka grupa potenciālo upuru noteiktā laika posmā ir ceļojusi caur vairākām valstīm;</a:t>
            </a:r>
          </a:p>
          <a:p>
            <a:pPr lvl="0">
              <a:lnSpc>
                <a:spcPct val="120000"/>
              </a:lnSpc>
              <a:spcBef>
                <a:spcPts val="0"/>
              </a:spcBef>
            </a:pPr>
            <a:r>
              <a:rPr lang="lv-LV" sz="3800" dirty="0"/>
              <a:t>ir pierādījumi par to, ka potenciālie cilvēktirdzniecības upuri ir bijuši iesaistīti ubagošanā vai sīkos noziegumos citā valstī.</a:t>
            </a:r>
          </a:p>
          <a:p>
            <a:endParaRPr lang="lv-LV" dirty="0"/>
          </a:p>
        </p:txBody>
      </p:sp>
      <p:sp>
        <p:nvSpPr>
          <p:cNvPr id="11" name="Virsraksts 1">
            <a:extLst>
              <a:ext uri="{FF2B5EF4-FFF2-40B4-BE49-F238E27FC236}">
                <a16:creationId xmlns:a16="http://schemas.microsoft.com/office/drawing/2014/main" id="{02359F0C-36EF-4F6D-93EF-114FF8BC81B9}"/>
              </a:ext>
            </a:extLst>
          </p:cNvPr>
          <p:cNvSpPr>
            <a:spLocks noGrp="1"/>
          </p:cNvSpPr>
          <p:nvPr>
            <p:ph type="title"/>
          </p:nvPr>
        </p:nvSpPr>
        <p:spPr>
          <a:xfrm>
            <a:off x="838200" y="365126"/>
            <a:ext cx="10515600" cy="566692"/>
          </a:xfrm>
        </p:spPr>
        <p:txBody>
          <a:bodyPr>
            <a:normAutofit/>
          </a:bodyPr>
          <a:lstStyle/>
          <a:p>
            <a:r>
              <a:rPr lang="lv-LV" sz="3200" dirty="0">
                <a:solidFill>
                  <a:srgbClr val="662D91"/>
                </a:solidFill>
                <a:latin typeface="Arial" panose="020B0604020202020204" pitchFamily="34" charset="0"/>
                <a:cs typeface="Arial" panose="020B0604020202020204" pitchFamily="34" charset="0"/>
              </a:rPr>
              <a:t>Piespiešana ubagot un/vai veikt sīkus noziegumus</a:t>
            </a:r>
            <a:endParaRPr lang="lv-LV" sz="3200" dirty="0"/>
          </a:p>
        </p:txBody>
      </p:sp>
    </p:spTree>
    <p:extLst>
      <p:ext uri="{BB962C8B-B14F-4D97-AF65-F5344CB8AC3E}">
        <p14:creationId xmlns:p14="http://schemas.microsoft.com/office/powerpoint/2010/main" val="192259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atura vietturis 2">
            <a:extLst>
              <a:ext uri="{FF2B5EF4-FFF2-40B4-BE49-F238E27FC236}">
                <a16:creationId xmlns:a16="http://schemas.microsoft.com/office/drawing/2014/main" id="{1CB7E298-9C94-4FD3-97EC-81FBB74623BA}"/>
              </a:ext>
            </a:extLst>
          </p:cNvPr>
          <p:cNvSpPr>
            <a:spLocks noGrp="1"/>
          </p:cNvSpPr>
          <p:nvPr>
            <p:ph idx="1"/>
          </p:nvPr>
        </p:nvSpPr>
        <p:spPr>
          <a:xfrm>
            <a:off x="838200" y="1175658"/>
            <a:ext cx="6402049" cy="5001305"/>
          </a:xfrm>
        </p:spPr>
        <p:txBody>
          <a:bodyPr>
            <a:normAutofit fontScale="85000" lnSpcReduction="20000"/>
          </a:bodyPr>
          <a:lstStyle/>
          <a:p>
            <a:r>
              <a:rPr lang="lv-LV"/>
              <a:t>persona dzīvo kopā ar darba devēja ģimeni;</a:t>
            </a:r>
          </a:p>
          <a:p>
            <a:r>
              <a:rPr lang="lv-LV"/>
              <a:t>persona neēd pie viena galda ar darba devēja ģimeni;</a:t>
            </a:r>
          </a:p>
          <a:p>
            <a:r>
              <a:rPr lang="lv-LV"/>
              <a:t>personai nav savas personīgās telpas;</a:t>
            </a:r>
          </a:p>
          <a:p>
            <a:r>
              <a:rPr lang="lv-LV"/>
              <a:t>persona guļ tam nepiemērotās telpās, piemēram, virtuvē, vai arī dala tās ar citiem;</a:t>
            </a:r>
          </a:p>
          <a:p>
            <a:r>
              <a:rPr lang="lv-LV"/>
              <a:t>darba devējs ir paziņojis par personas pazušanu, kaut gan viņa turpina dzīvot darba devēja mājās;</a:t>
            </a:r>
          </a:p>
          <a:p>
            <a:r>
              <a:rPr lang="lv-LV"/>
              <a:t>persona nekad vai ļoti reti pamet mājas, lai uzturētu sociālos kontaktus;</a:t>
            </a:r>
          </a:p>
          <a:p>
            <a:r>
              <a:rPr lang="lv-LV"/>
              <a:t>persona nekad nepamet māju bez darba devēja;</a:t>
            </a:r>
          </a:p>
          <a:p>
            <a:r>
              <a:rPr lang="lv-LV"/>
              <a:t>persona pārtiek no ēdiena pārpalikumiem;</a:t>
            </a:r>
          </a:p>
          <a:p>
            <a:r>
              <a:rPr lang="lv-LV"/>
              <a:t>persona ir pakļauta apvainojumiem, ļaunprātīgai izmantošanai, draudiem vai vardarbībai.</a:t>
            </a:r>
            <a:endParaRPr lang="lv-LV" dirty="0"/>
          </a:p>
        </p:txBody>
      </p:sp>
      <p:sp>
        <p:nvSpPr>
          <p:cNvPr id="9" name="Virsraksts 1">
            <a:extLst>
              <a:ext uri="{FF2B5EF4-FFF2-40B4-BE49-F238E27FC236}">
                <a16:creationId xmlns:a16="http://schemas.microsoft.com/office/drawing/2014/main" id="{40406855-DD97-4410-AF70-4AC686C18350}"/>
              </a:ext>
            </a:extLst>
          </p:cNvPr>
          <p:cNvSpPr>
            <a:spLocks noGrp="1"/>
          </p:cNvSpPr>
          <p:nvPr>
            <p:ph type="title"/>
          </p:nvPr>
        </p:nvSpPr>
        <p:spPr>
          <a:xfrm>
            <a:off x="838200" y="365126"/>
            <a:ext cx="10515600" cy="810532"/>
          </a:xfrm>
        </p:spPr>
        <p:txBody>
          <a:bodyPr/>
          <a:lstStyle/>
          <a:p>
            <a:r>
              <a:rPr lang="lv-LV">
                <a:solidFill>
                  <a:srgbClr val="662D91"/>
                </a:solidFill>
                <a:latin typeface="Arial" panose="020B0604020202020204" pitchFamily="34" charset="0"/>
                <a:cs typeface="Arial" panose="020B0604020202020204" pitchFamily="34" charset="0"/>
              </a:rPr>
              <a:t>Mājkalpības pazīmes (indikatori)</a:t>
            </a:r>
            <a:endParaRPr lang="lv-LV" dirty="0">
              <a:latin typeface="Arial" panose="020B0604020202020204" pitchFamily="34" charset="0"/>
              <a:cs typeface="Arial" panose="020B0604020202020204" pitchFamily="34" charset="0"/>
            </a:endParaRPr>
          </a:p>
        </p:txBody>
      </p:sp>
      <p:pic>
        <p:nvPicPr>
          <p:cNvPr id="3" name="Attēls 2" descr="Attēls, kurā ir iekštelpa&#10;&#10;Apraksts ģenerēts automātiski">
            <a:extLst>
              <a:ext uri="{FF2B5EF4-FFF2-40B4-BE49-F238E27FC236}">
                <a16:creationId xmlns:a16="http://schemas.microsoft.com/office/drawing/2014/main" id="{9791E1FF-EB78-40AD-A918-E4A5CD8DC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788" y="1318746"/>
            <a:ext cx="4363596" cy="4363596"/>
          </a:xfrm>
          <a:prstGeom prst="rect">
            <a:avLst/>
          </a:prstGeom>
        </p:spPr>
      </p:pic>
    </p:spTree>
    <p:extLst>
      <p:ext uri="{BB962C8B-B14F-4D97-AF65-F5344CB8AC3E}">
        <p14:creationId xmlns:p14="http://schemas.microsoft.com/office/powerpoint/2010/main" val="351731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atura vietturis 2">
            <a:extLst>
              <a:ext uri="{FF2B5EF4-FFF2-40B4-BE49-F238E27FC236}">
                <a16:creationId xmlns:a16="http://schemas.microsoft.com/office/drawing/2014/main" id="{653EA3C2-A57B-4868-87D8-6A3F70089169}"/>
              </a:ext>
            </a:extLst>
          </p:cNvPr>
          <p:cNvSpPr>
            <a:spLocks noGrp="1"/>
          </p:cNvSpPr>
          <p:nvPr>
            <p:ph idx="1"/>
          </p:nvPr>
        </p:nvSpPr>
        <p:spPr>
          <a:xfrm>
            <a:off x="838200" y="1193075"/>
            <a:ext cx="10515600" cy="5486399"/>
          </a:xfrm>
        </p:spPr>
        <p:txBody>
          <a:bodyPr>
            <a:normAutofit/>
          </a:bodyPr>
          <a:lstStyle/>
          <a:p>
            <a:r>
              <a:rPr lang="lv-LV" sz="2000" dirty="0"/>
              <a:t>Ļaunprātīga personas nodrošināšana ar iespēju likumīgi iegūt tiesības uzturēties Latvijas Republikā, citā Eiropas Savienības dalībvalstī, Eiropas Ekonomikas zonas valstī vai Šveices Konfederācijā. (KL 285.</a:t>
            </a:r>
            <a:r>
              <a:rPr lang="lv-LV" sz="2000" baseline="30000" dirty="0"/>
              <a:t>2</a:t>
            </a:r>
            <a:r>
              <a:rPr lang="lv-LV" sz="2000" dirty="0"/>
              <a:t> pants)</a:t>
            </a:r>
          </a:p>
          <a:p>
            <a:r>
              <a:rPr lang="lv-LV" sz="2000" dirty="0"/>
              <a:t>Fiktīvas laulības var liecināt par iespējamu cilvēku tirdzniecību, ja persona tiek piespiesta tās noslēgt ar mērķi attiecīgo personu ekspluatēt, piemēram, seksa verdzībai, </a:t>
            </a:r>
            <a:r>
              <a:rPr lang="lv-LV" sz="2000" dirty="0" err="1"/>
              <a:t>mājkalpībai</a:t>
            </a:r>
            <a:r>
              <a:rPr lang="lv-LV" sz="2000" dirty="0"/>
              <a:t>, piespiedu noziedzībai (tajā skaitā rekrutējot citas sievietes fiktīvām laulībām), mantisko noziegumu izdarīšanai (piemēram, izmantojot personas datus kredītu ņemšanai) u.tml.</a:t>
            </a:r>
          </a:p>
          <a:p>
            <a:r>
              <a:rPr lang="lv-LV" sz="2000" dirty="0"/>
              <a:t>Par cilvēku tirdzniecību šādos gadījumos var liecināt, piemēram, tas, ka laulātie pirms laulībām nekad nav tikušies, laulātie pieder kardināli atšķirīgiem sociālajiem slāņiem, viens par otru neko nezina vai, piemēram, kādam no laulātajiem ir bijušas acīmredzamas finansiālas grūtības, netiek piekopta faktiska kopdzīve. Kāds no laulātajiem iepriekš ir bijis iesaistīts fiktīvās laulībās.</a:t>
            </a:r>
          </a:p>
          <a:p>
            <a:r>
              <a:rPr lang="lv-LV" sz="2000" dirty="0"/>
              <a:t>Jāņem vērā dažādām kultūrām raksturīgās iezīmes, kā arī cilvēku dzīvesveids. </a:t>
            </a:r>
          </a:p>
        </p:txBody>
      </p:sp>
      <p:sp>
        <p:nvSpPr>
          <p:cNvPr id="9" name="Virsraksts 1">
            <a:extLst>
              <a:ext uri="{FF2B5EF4-FFF2-40B4-BE49-F238E27FC236}">
                <a16:creationId xmlns:a16="http://schemas.microsoft.com/office/drawing/2014/main" id="{54E61836-39BD-4FFE-9B1E-BEE6FEA40EB8}"/>
              </a:ext>
            </a:extLst>
          </p:cNvPr>
          <p:cNvSpPr>
            <a:spLocks noGrp="1"/>
          </p:cNvSpPr>
          <p:nvPr>
            <p:ph type="title"/>
          </p:nvPr>
        </p:nvSpPr>
        <p:spPr>
          <a:xfrm>
            <a:off x="983974" y="404882"/>
            <a:ext cx="10515600" cy="566692"/>
          </a:xfrm>
        </p:spPr>
        <p:txBody>
          <a:bodyPr>
            <a:normAutofit/>
          </a:bodyPr>
          <a:lstStyle/>
          <a:p>
            <a:r>
              <a:rPr lang="lv-LV" sz="3200" dirty="0">
                <a:solidFill>
                  <a:srgbClr val="662D91"/>
                </a:solidFill>
                <a:latin typeface="Arial" panose="020B0604020202020204" pitchFamily="34" charset="0"/>
                <a:cs typeface="Arial" panose="020B0604020202020204" pitchFamily="34" charset="0"/>
              </a:rPr>
              <a:t>Fiktīvās laulības</a:t>
            </a:r>
            <a:endParaRPr lang="lv-LV" sz="3200" dirty="0"/>
          </a:p>
        </p:txBody>
      </p:sp>
      <p:pic>
        <p:nvPicPr>
          <p:cNvPr id="2" name="Attēls 1">
            <a:extLst>
              <a:ext uri="{FF2B5EF4-FFF2-40B4-BE49-F238E27FC236}">
                <a16:creationId xmlns:a16="http://schemas.microsoft.com/office/drawing/2014/main" id="{97EDC30A-6509-4EE2-9376-822FB09404D6}"/>
              </a:ext>
            </a:extLst>
          </p:cNvPr>
          <p:cNvPicPr>
            <a:picLocks noChangeAspect="1"/>
          </p:cNvPicPr>
          <p:nvPr/>
        </p:nvPicPr>
        <p:blipFill>
          <a:blip r:embed="rId3">
            <a:alphaModFix amt="34000"/>
          </a:blip>
          <a:stretch>
            <a:fillRect/>
          </a:stretch>
        </p:blipFill>
        <p:spPr>
          <a:xfrm>
            <a:off x="692427" y="404882"/>
            <a:ext cx="10515599" cy="5915024"/>
          </a:xfrm>
          <a:prstGeom prst="rect">
            <a:avLst/>
          </a:prstGeom>
          <a:effectLst>
            <a:softEdge rad="203200"/>
          </a:effectLst>
        </p:spPr>
      </p:pic>
    </p:spTree>
    <p:extLst>
      <p:ext uri="{BB962C8B-B14F-4D97-AF65-F5344CB8AC3E}">
        <p14:creationId xmlns:p14="http://schemas.microsoft.com/office/powerpoint/2010/main" val="29656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atura vietturis 2">
            <a:extLst>
              <a:ext uri="{FF2B5EF4-FFF2-40B4-BE49-F238E27FC236}">
                <a16:creationId xmlns:a16="http://schemas.microsoft.com/office/drawing/2014/main" id="{9D402AED-C109-4973-A514-5B7A47545111}"/>
              </a:ext>
            </a:extLst>
          </p:cNvPr>
          <p:cNvSpPr>
            <a:spLocks noGrp="1"/>
          </p:cNvSpPr>
          <p:nvPr>
            <p:ph idx="1"/>
          </p:nvPr>
        </p:nvSpPr>
        <p:spPr>
          <a:xfrm>
            <a:off x="838200" y="1193075"/>
            <a:ext cx="10515600" cy="5486399"/>
          </a:xfrm>
        </p:spPr>
        <p:txBody>
          <a:bodyPr>
            <a:normAutofit fontScale="92500"/>
          </a:bodyPr>
          <a:lstStyle/>
          <a:p>
            <a:r>
              <a:rPr lang="lv-LV" dirty="0"/>
              <a:t>persona devās uz ārzemēm (vai citu reģionu) konkrēta mērķa vai darba dēļ; </a:t>
            </a:r>
          </a:p>
          <a:p>
            <a:r>
              <a:rPr lang="lv-LV" dirty="0"/>
              <a:t>ierodoties galamērķa valstī, persona bija spiesta veikt citu darbu, nevis iepriekš paredzēto vai apsolīto;</a:t>
            </a:r>
          </a:p>
          <a:p>
            <a:pPr lvl="0"/>
            <a:r>
              <a:rPr lang="lv-LV" dirty="0"/>
              <a:t>persona tika savervēta, pārvesta, nodota vai saņemta, nolaupīta vai pārdota;</a:t>
            </a:r>
          </a:p>
          <a:p>
            <a:pPr lvl="0"/>
            <a:r>
              <a:rPr lang="lv-LV" dirty="0"/>
              <a:t>personai ir/nav identifikācijas dokumenti vai tie ir viltoti;</a:t>
            </a:r>
          </a:p>
          <a:p>
            <a:pPr lvl="0"/>
            <a:r>
              <a:rPr lang="lv-LV" dirty="0"/>
              <a:t>persona zina/nezina adresi, kur tā uzturējusies un strādājusi, sava darba devēja vārdu;</a:t>
            </a:r>
          </a:p>
          <a:p>
            <a:pPr lvl="0"/>
            <a:r>
              <a:rPr lang="lv-LV" dirty="0"/>
              <a:t>personai ir legāls imigrācijas statuss, darba atļauja;</a:t>
            </a:r>
          </a:p>
          <a:p>
            <a:pPr lvl="0"/>
            <a:r>
              <a:rPr lang="lv-LV" dirty="0"/>
              <a:t>ceļojuma sagatavošanu un dokumentu noformēšanu organizēja svešas personas. Noskaidrojams, kas bija šīs personas, vai iespējamais upuris ir tām parādā, vai no iespējamā upura tika iekasēta daļa ienākumu.</a:t>
            </a:r>
          </a:p>
          <a:p>
            <a:endParaRPr lang="lv-LV" sz="2000" dirty="0"/>
          </a:p>
        </p:txBody>
      </p:sp>
      <p:sp>
        <p:nvSpPr>
          <p:cNvPr id="11" name="Virsraksts 1">
            <a:extLst>
              <a:ext uri="{FF2B5EF4-FFF2-40B4-BE49-F238E27FC236}">
                <a16:creationId xmlns:a16="http://schemas.microsoft.com/office/drawing/2014/main" id="{3F83B04E-2FC0-4673-9B7A-5380B9775658}"/>
              </a:ext>
            </a:extLst>
          </p:cNvPr>
          <p:cNvSpPr>
            <a:spLocks noGrp="1"/>
          </p:cNvSpPr>
          <p:nvPr>
            <p:ph type="title"/>
          </p:nvPr>
        </p:nvSpPr>
        <p:spPr>
          <a:xfrm>
            <a:off x="838200" y="365126"/>
            <a:ext cx="10515600" cy="566692"/>
          </a:xfrm>
        </p:spPr>
        <p:txBody>
          <a:bodyPr>
            <a:normAutofit/>
          </a:bodyPr>
          <a:lstStyle/>
          <a:p>
            <a:r>
              <a:rPr lang="lv-LV" sz="3200" dirty="0">
                <a:solidFill>
                  <a:srgbClr val="662D91"/>
                </a:solidFill>
                <a:latin typeface="Arial" panose="020B0604020202020204" pitchFamily="34" charset="0"/>
                <a:cs typeface="Arial" panose="020B0604020202020204" pitchFamily="34" charset="0"/>
              </a:rPr>
              <a:t>Galvenās cilvēku tirdzniecības pazīmes migrācijas jomā</a:t>
            </a:r>
            <a:endParaRPr lang="lv-LV" sz="3200" dirty="0"/>
          </a:p>
        </p:txBody>
      </p:sp>
    </p:spTree>
    <p:extLst>
      <p:ext uri="{BB962C8B-B14F-4D97-AF65-F5344CB8AC3E}">
        <p14:creationId xmlns:p14="http://schemas.microsoft.com/office/powerpoint/2010/main" val="4485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ula 5">
            <a:extLst>
              <a:ext uri="{FF2B5EF4-FFF2-40B4-BE49-F238E27FC236}">
                <a16:creationId xmlns:a16="http://schemas.microsoft.com/office/drawing/2014/main" id="{13D6281E-6627-4091-A499-CD97CBBE93DC}"/>
              </a:ext>
            </a:extLst>
          </p:cNvPr>
          <p:cNvGraphicFramePr>
            <a:graphicFrameLocks noGrp="1"/>
          </p:cNvGraphicFramePr>
          <p:nvPr>
            <p:extLst>
              <p:ext uri="{D42A27DB-BD31-4B8C-83A1-F6EECF244321}">
                <p14:modId xmlns:p14="http://schemas.microsoft.com/office/powerpoint/2010/main" val="1168337780"/>
              </p:ext>
            </p:extLst>
          </p:nvPr>
        </p:nvGraphicFramePr>
        <p:xfrm>
          <a:off x="838200" y="1959244"/>
          <a:ext cx="10515600" cy="4150360"/>
        </p:xfrm>
        <a:graphic>
          <a:graphicData uri="http://schemas.openxmlformats.org/drawingml/2006/table">
            <a:tbl>
              <a:tblPr firstRow="1" firstCol="1" bandRow="1"/>
              <a:tblGrid>
                <a:gridCol w="5257800">
                  <a:extLst>
                    <a:ext uri="{9D8B030D-6E8A-4147-A177-3AD203B41FA5}">
                      <a16:colId xmlns:a16="http://schemas.microsoft.com/office/drawing/2014/main" val="2908521447"/>
                    </a:ext>
                  </a:extLst>
                </a:gridCol>
                <a:gridCol w="5257800">
                  <a:extLst>
                    <a:ext uri="{9D8B030D-6E8A-4147-A177-3AD203B41FA5}">
                      <a16:colId xmlns:a16="http://schemas.microsoft.com/office/drawing/2014/main" val="1654387209"/>
                    </a:ext>
                  </a:extLst>
                </a:gridCol>
              </a:tblGrid>
              <a:tr h="3459480">
                <a:tc>
                  <a:txBody>
                    <a:bodyPr/>
                    <a:lstStyle/>
                    <a:p>
                      <a:pPr algn="ctr">
                        <a:lnSpc>
                          <a:spcPct val="100000"/>
                        </a:lnSpc>
                        <a:spcBef>
                          <a:spcPts val="1200"/>
                        </a:spcBef>
                        <a:spcAft>
                          <a:spcPts val="1200"/>
                        </a:spcAft>
                      </a:pPr>
                      <a:r>
                        <a:rPr lang="lv-LV" sz="1800" b="1" dirty="0">
                          <a:solidFill>
                            <a:srgbClr val="000000"/>
                          </a:solidFill>
                          <a:effectLst/>
                          <a:latin typeface="+mn-lt"/>
                          <a:ea typeface="Times New Roman" panose="02020603050405020304" pitchFamily="18" charset="0"/>
                        </a:rPr>
                        <a:t>Cilvēku tirdzniecība</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Clr>
                          <a:srgbClr val="000000"/>
                        </a:buClr>
                        <a:buSzPts val="1300"/>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Noziegums pret personu</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Clr>
                          <a:srgbClr val="000000"/>
                        </a:buClr>
                        <a:buSzPts val="1300"/>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Robežas šķērsošana ne vienmēr ir nelegāla</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Clr>
                          <a:srgbClr val="000000"/>
                        </a:buClr>
                        <a:buSzPts val="1300"/>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Personas piekrišanai nav nozīmes</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Clr>
                          <a:srgbClr val="000000"/>
                        </a:buClr>
                        <a:buSzPts val="1300"/>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Pārvadātājs ekspluatē cilvēkus</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Clr>
                          <a:srgbClr val="000000"/>
                        </a:buClr>
                        <a:buSzPts val="1300"/>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Ilgtermiņa saistības ar cilvēku</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Clr>
                          <a:srgbClr val="000000"/>
                        </a:buClr>
                        <a:buSzPts val="1300"/>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Upuri var tikt atbrīvoti no atbildības</a:t>
                      </a:r>
                      <a:endParaRPr lang="lv-LV" sz="1800" dirty="0">
                        <a:effectLst/>
                        <a:latin typeface="+mn-lt"/>
                        <a:ea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1200"/>
                        </a:spcAft>
                      </a:pPr>
                      <a:r>
                        <a:rPr lang="lv-LV" sz="1800" b="1" dirty="0">
                          <a:solidFill>
                            <a:srgbClr val="000000"/>
                          </a:solidFill>
                          <a:effectLst/>
                          <a:latin typeface="+mn-lt"/>
                          <a:ea typeface="Times New Roman" panose="02020603050405020304" pitchFamily="18" charset="0"/>
                        </a:rPr>
                        <a:t>Cilvēku kontrabanda</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Noziegums pret valsti</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Robežas šķērsošana ir nelegāla</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Persona piekrīt un vēlas nelegāli šķērsot robežu</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Pārvadātājs gūst peļņu ar pārvadāšanu</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Īstermiņa saistības ar pārvadātāju</a:t>
                      </a:r>
                      <a:endParaRPr lang="lv-LV" sz="1800" dirty="0">
                        <a:effectLst/>
                        <a:latin typeface="+mn-lt"/>
                        <a:ea typeface="Times New Roman" panose="02020603050405020304" pitchFamily="18" charset="0"/>
                      </a:endParaRPr>
                    </a:p>
                    <a:p>
                      <a:pPr marL="342900" lvl="0" indent="-342900" algn="ctr">
                        <a:lnSpc>
                          <a:spcPct val="100000"/>
                        </a:lnSpc>
                        <a:spcBef>
                          <a:spcPts val="1200"/>
                        </a:spcBef>
                        <a:spcAft>
                          <a:spcPts val="1200"/>
                        </a:spcAft>
                        <a:buFont typeface="Wingdings" panose="05000000000000000000" pitchFamily="2" charset="2"/>
                        <a:buChar char=""/>
                      </a:pPr>
                      <a:r>
                        <a:rPr lang="lv-LV" sz="1800" dirty="0">
                          <a:solidFill>
                            <a:srgbClr val="000000"/>
                          </a:solidFill>
                          <a:effectLst/>
                          <a:latin typeface="+mn-lt"/>
                          <a:ea typeface="Times New Roman" panose="02020603050405020304" pitchFamily="18" charset="0"/>
                        </a:rPr>
                        <a:t>Migranti paši ir atbildīgi par nelegālu robežšķērsošanu</a:t>
                      </a:r>
                      <a:endParaRPr lang="lv-LV" sz="1800" dirty="0">
                        <a:effectLst/>
                        <a:latin typeface="+mn-lt"/>
                        <a:ea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990737"/>
                  </a:ext>
                </a:extLst>
              </a:tr>
            </a:tbl>
          </a:graphicData>
        </a:graphic>
      </p:graphicFrame>
      <p:sp>
        <p:nvSpPr>
          <p:cNvPr id="12" name="Virsraksts 1">
            <a:extLst>
              <a:ext uri="{FF2B5EF4-FFF2-40B4-BE49-F238E27FC236}">
                <a16:creationId xmlns:a16="http://schemas.microsoft.com/office/drawing/2014/main" id="{73A39836-C5B8-440E-9900-D7E4FA73FAB2}"/>
              </a:ext>
            </a:extLst>
          </p:cNvPr>
          <p:cNvSpPr>
            <a:spLocks noGrp="1"/>
          </p:cNvSpPr>
          <p:nvPr>
            <p:ph type="title"/>
          </p:nvPr>
        </p:nvSpPr>
        <p:spPr>
          <a:xfrm>
            <a:off x="838200" y="603664"/>
            <a:ext cx="10515600" cy="697321"/>
          </a:xfrm>
        </p:spPr>
        <p:txBody>
          <a:bodyPr>
            <a:normAutofit/>
          </a:bodyPr>
          <a:lstStyle/>
          <a:p>
            <a:r>
              <a:rPr lang="lv-LV" sz="3600" dirty="0">
                <a:solidFill>
                  <a:srgbClr val="662D91"/>
                </a:solidFill>
                <a:latin typeface="Arial" panose="020B0604020202020204" pitchFamily="34" charset="0"/>
                <a:cs typeface="Arial" panose="020B0604020202020204" pitchFamily="34" charset="0"/>
              </a:rPr>
              <a:t>Cilvēku tirdzniecības pazīmes (indikatori)</a:t>
            </a:r>
            <a:endParaRPr lang="lv-LV" sz="3600" dirty="0"/>
          </a:p>
        </p:txBody>
      </p:sp>
    </p:spTree>
    <p:extLst>
      <p:ext uri="{BB962C8B-B14F-4D97-AF65-F5344CB8AC3E}">
        <p14:creationId xmlns:p14="http://schemas.microsoft.com/office/powerpoint/2010/main" val="11596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atura vietturis 2">
            <a:extLst>
              <a:ext uri="{FF2B5EF4-FFF2-40B4-BE49-F238E27FC236}">
                <a16:creationId xmlns:a16="http://schemas.microsoft.com/office/drawing/2014/main" id="{751E1426-6A00-4C06-AF3A-AF192A67C8A6}"/>
              </a:ext>
            </a:extLst>
          </p:cNvPr>
          <p:cNvSpPr>
            <a:spLocks noGrp="1"/>
          </p:cNvSpPr>
          <p:nvPr>
            <p:ph idx="1"/>
          </p:nvPr>
        </p:nvSpPr>
        <p:spPr>
          <a:xfrm>
            <a:off x="838200" y="1566029"/>
            <a:ext cx="10515600" cy="4809717"/>
          </a:xfrm>
        </p:spPr>
        <p:txBody>
          <a:bodyPr>
            <a:normAutofit lnSpcReduction="10000"/>
          </a:bodyPr>
          <a:lstStyle/>
          <a:p>
            <a:pPr marL="0" indent="0">
              <a:buNone/>
            </a:pPr>
            <a:r>
              <a:rPr lang="lv-LV" dirty="0"/>
              <a:t>Bērnu tirdzniecība nozīmē, ka bērni un jaunieši tiek apmānīti, piespiesti vai pierunāti pamest savas mājas un tiek pārvietoti vai transportēti, un pēc tam ekspluatēti:</a:t>
            </a:r>
          </a:p>
          <a:p>
            <a:pPr lvl="0"/>
            <a:r>
              <a:rPr lang="lv-LV" dirty="0"/>
              <a:t>seksuālo pakalpojumu sniegšanā;</a:t>
            </a:r>
          </a:p>
          <a:p>
            <a:pPr lvl="0"/>
            <a:r>
              <a:rPr lang="lv-LV" dirty="0"/>
              <a:t>pabalstu izkrāpšanā;</a:t>
            </a:r>
          </a:p>
          <a:p>
            <a:pPr lvl="0"/>
            <a:r>
              <a:rPr lang="lv-LV" dirty="0"/>
              <a:t>piespiedu laulībās;</a:t>
            </a:r>
          </a:p>
          <a:p>
            <a:pPr lvl="0"/>
            <a:r>
              <a:rPr lang="lv-LV" dirty="0"/>
              <a:t>mājas verdzībā, piemēram, mājas tīrīšanā, ēdiena gatavošanā un citu bērnu aprūpē;</a:t>
            </a:r>
          </a:p>
          <a:p>
            <a:pPr lvl="0"/>
            <a:r>
              <a:rPr lang="lv-LV" dirty="0"/>
              <a:t>piespiedu darbā rūpnīcās vai lauksaimniecībā;</a:t>
            </a:r>
          </a:p>
          <a:p>
            <a:pPr lvl="0"/>
            <a:r>
              <a:rPr lang="lv-LV" dirty="0"/>
              <a:t>noziegumu izdarīšanā, piemēram, ubagošana, zādzības, darbs marihuānas fermās vai narkotiku pārvadāšanā/izplatīšanā.</a:t>
            </a:r>
          </a:p>
          <a:p>
            <a:pPr marL="0" indent="0">
              <a:buNone/>
            </a:pPr>
            <a:endParaRPr lang="lv-LV" dirty="0"/>
          </a:p>
        </p:txBody>
      </p:sp>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dirty="0">
                <a:solidFill>
                  <a:srgbClr val="662D91"/>
                </a:solidFill>
                <a:latin typeface="Arial" panose="020B0604020202020204" pitchFamily="34" charset="0"/>
                <a:cs typeface="Arial" panose="020B0604020202020204" pitchFamily="34" charset="0"/>
              </a:rPr>
              <a:t>Bērnu tirdzniecība</a:t>
            </a:r>
            <a:endParaRPr lang="lv-LV" dirty="0"/>
          </a:p>
        </p:txBody>
      </p:sp>
    </p:spTree>
    <p:extLst>
      <p:ext uri="{BB962C8B-B14F-4D97-AF65-F5344CB8AC3E}">
        <p14:creationId xmlns:p14="http://schemas.microsoft.com/office/powerpoint/2010/main" val="222189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dirty="0">
                <a:solidFill>
                  <a:srgbClr val="662D91"/>
                </a:solidFill>
                <a:latin typeface="Arial" panose="020B0604020202020204" pitchFamily="34" charset="0"/>
                <a:cs typeface="Arial" panose="020B0604020202020204" pitchFamily="34" charset="0"/>
              </a:rPr>
              <a:t>Bērnu tirdzniecība</a:t>
            </a:r>
            <a:endParaRPr lang="lv-LV" dirty="0"/>
          </a:p>
        </p:txBody>
      </p:sp>
      <p:sp>
        <p:nvSpPr>
          <p:cNvPr id="6" name="Satura vietturis 2">
            <a:extLst>
              <a:ext uri="{FF2B5EF4-FFF2-40B4-BE49-F238E27FC236}">
                <a16:creationId xmlns:a16="http://schemas.microsoft.com/office/drawing/2014/main" id="{7A100BFB-7465-4B66-A217-2AC1C0222701}"/>
              </a:ext>
            </a:extLst>
          </p:cNvPr>
          <p:cNvSpPr txBox="1">
            <a:spLocks/>
          </p:cNvSpPr>
          <p:nvPr/>
        </p:nvSpPr>
        <p:spPr>
          <a:xfrm>
            <a:off x="838200" y="1367246"/>
            <a:ext cx="10267122" cy="48097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b="1" dirty="0"/>
              <a:t>Vervēšanas riskam ir pakļauti visi jaunieši. </a:t>
            </a:r>
          </a:p>
          <a:p>
            <a:pPr marL="0" indent="0">
              <a:buFont typeface="Arial" panose="020B0604020202020204" pitchFamily="34" charset="0"/>
              <a:buNone/>
            </a:pPr>
            <a:r>
              <a:rPr lang="lv-LV" dirty="0"/>
              <a:t>Papildu riski:</a:t>
            </a:r>
          </a:p>
          <a:p>
            <a:r>
              <a:rPr lang="lv-LV" dirty="0"/>
              <a:t>Nabadzība un sociālā atstumtība; </a:t>
            </a:r>
          </a:p>
          <a:p>
            <a:r>
              <a:rPr lang="lv-LV" dirty="0"/>
              <a:t>nelabvēlīga ģimenes vide; </a:t>
            </a:r>
          </a:p>
          <a:p>
            <a:r>
              <a:rPr lang="lv-LV" dirty="0"/>
              <a:t>vienlīdzīgu iespēju trūkums;</a:t>
            </a:r>
          </a:p>
          <a:p>
            <a:r>
              <a:rPr lang="lv-LV" dirty="0"/>
              <a:t>diskriminācija vai atstumtība; </a:t>
            </a:r>
          </a:p>
          <a:p>
            <a:r>
              <a:rPr lang="lv-LV" dirty="0"/>
              <a:t>bērna nonākšana </a:t>
            </a:r>
            <a:r>
              <a:rPr lang="lv-LV" dirty="0" err="1"/>
              <a:t>ārpusģimenes</a:t>
            </a:r>
            <a:r>
              <a:rPr lang="lv-LV" dirty="0"/>
              <a:t> aprūpē; </a:t>
            </a:r>
          </a:p>
          <a:p>
            <a:r>
              <a:rPr lang="lv-LV" dirty="0"/>
              <a:t>garīgās un fiziskās attīstības traucējumi; </a:t>
            </a:r>
          </a:p>
          <a:p>
            <a:r>
              <a:rPr lang="lv-LV" dirty="0"/>
              <a:t>kara sekas; </a:t>
            </a:r>
          </a:p>
          <a:p>
            <a:r>
              <a:rPr lang="lv-LV" dirty="0"/>
              <a:t>pieprasījums pēc lēta vai bezmaksas darbaspēka vai darbaspēka, kuru var viegli kontrolēt un piespiest iesaistīties noziedzīgās darbībās.</a:t>
            </a:r>
          </a:p>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85666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dirty="0">
                <a:solidFill>
                  <a:srgbClr val="662D91"/>
                </a:solidFill>
                <a:latin typeface="Arial" panose="020B0604020202020204" pitchFamily="34" charset="0"/>
                <a:cs typeface="Arial" panose="020B0604020202020204" pitchFamily="34" charset="0"/>
              </a:rPr>
              <a:t>Bērnu tirdzniecība</a:t>
            </a:r>
            <a:endParaRPr lang="lv-LV" dirty="0"/>
          </a:p>
        </p:txBody>
      </p:sp>
      <p:sp>
        <p:nvSpPr>
          <p:cNvPr id="4" name="Satura vietturis 2">
            <a:extLst>
              <a:ext uri="{FF2B5EF4-FFF2-40B4-BE49-F238E27FC236}">
                <a16:creationId xmlns:a16="http://schemas.microsoft.com/office/drawing/2014/main" id="{ADC23899-7EC4-4A87-8027-4A89901CA77F}"/>
              </a:ext>
            </a:extLst>
          </p:cNvPr>
          <p:cNvSpPr>
            <a:spLocks noGrp="1"/>
          </p:cNvSpPr>
          <p:nvPr>
            <p:ph idx="1"/>
          </p:nvPr>
        </p:nvSpPr>
        <p:spPr>
          <a:xfrm>
            <a:off x="838200" y="1367246"/>
            <a:ext cx="10515600" cy="4809717"/>
          </a:xfrm>
        </p:spPr>
        <p:txBody>
          <a:bodyPr>
            <a:normAutofit lnSpcReduction="10000"/>
          </a:bodyPr>
          <a:lstStyle/>
          <a:p>
            <a:r>
              <a:rPr lang="lv-LV" dirty="0"/>
              <a:t>Ģimenes sliktā materiālā situācija var būtiski ietekmēt bērna pašnovērtējumu un būt par iemeslu tam, kādēļ bērns pat šķietami labprātīgi iesaistās, piemēram, seksuālu pakalpojumu sniegšanā par samaksu. </a:t>
            </a:r>
          </a:p>
          <a:p>
            <a:r>
              <a:rPr lang="lv-LV" dirty="0"/>
              <a:t>Dažādu dāvanu, komplimentu, tēlotu rūpju un jūtu izmantošana, tādējādi iegūstot bērna uzticēšanos. </a:t>
            </a:r>
          </a:p>
          <a:p>
            <a:r>
              <a:rPr lang="lv-LV" dirty="0"/>
              <a:t>Pie mūsdienu tehnoloģijām visas šīs darbības var tikt veiktas arī attālināti – internetā. </a:t>
            </a:r>
          </a:p>
          <a:p>
            <a:r>
              <a:rPr lang="lv-LV" dirty="0"/>
              <a:t>Pieaugušie ar seksuālu interesi par bērniem var sazināties ar nepilngadīgajiem, izmantojot daudzas tiešsaistes platformas, kā arī apmainīties ar bērnu pornogrāfiju saturošiem attēliem un video ar citiem pieaugušajiem.</a:t>
            </a:r>
          </a:p>
          <a:p>
            <a:pPr marL="0" indent="0">
              <a:buNone/>
            </a:pPr>
            <a:endParaRPr lang="lv-LV" dirty="0"/>
          </a:p>
        </p:txBody>
      </p:sp>
    </p:spTree>
    <p:extLst>
      <p:ext uri="{BB962C8B-B14F-4D97-AF65-F5344CB8AC3E}">
        <p14:creationId xmlns:p14="http://schemas.microsoft.com/office/powerpoint/2010/main" val="330978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dirty="0">
                <a:solidFill>
                  <a:srgbClr val="662D91"/>
                </a:solidFill>
                <a:latin typeface="Arial" panose="020B0604020202020204" pitchFamily="34" charset="0"/>
                <a:cs typeface="Arial" panose="020B0604020202020204" pitchFamily="34" charset="0"/>
              </a:rPr>
              <a:t>Bērnu tirdzniecība</a:t>
            </a:r>
            <a:endParaRPr lang="lv-LV" dirty="0"/>
          </a:p>
        </p:txBody>
      </p:sp>
      <p:pic>
        <p:nvPicPr>
          <p:cNvPr id="5" name="Attēls 4">
            <a:extLst>
              <a:ext uri="{FF2B5EF4-FFF2-40B4-BE49-F238E27FC236}">
                <a16:creationId xmlns:a16="http://schemas.microsoft.com/office/drawing/2014/main" id="{E8729479-6742-48EA-9724-015D16F8807D}"/>
              </a:ext>
            </a:extLst>
          </p:cNvPr>
          <p:cNvPicPr>
            <a:picLocks noChangeAspect="1"/>
          </p:cNvPicPr>
          <p:nvPr/>
        </p:nvPicPr>
        <p:blipFill>
          <a:blip r:embed="rId3"/>
          <a:stretch>
            <a:fillRect/>
          </a:stretch>
        </p:blipFill>
        <p:spPr>
          <a:xfrm>
            <a:off x="4498326" y="3732245"/>
            <a:ext cx="6040400" cy="2891323"/>
          </a:xfrm>
          <a:prstGeom prst="rect">
            <a:avLst/>
          </a:prstGeom>
        </p:spPr>
      </p:pic>
      <p:sp>
        <p:nvSpPr>
          <p:cNvPr id="9" name="Satura vietturis 2">
            <a:extLst>
              <a:ext uri="{FF2B5EF4-FFF2-40B4-BE49-F238E27FC236}">
                <a16:creationId xmlns:a16="http://schemas.microsoft.com/office/drawing/2014/main" id="{71CD0C3F-95DC-474D-8242-CC0C6155BFFE}"/>
              </a:ext>
            </a:extLst>
          </p:cNvPr>
          <p:cNvSpPr>
            <a:spLocks noGrp="1"/>
          </p:cNvSpPr>
          <p:nvPr>
            <p:ph sz="half" idx="1"/>
          </p:nvPr>
        </p:nvSpPr>
        <p:spPr>
          <a:xfrm>
            <a:off x="838200" y="1825625"/>
            <a:ext cx="10515600" cy="3469186"/>
          </a:xfrm>
        </p:spPr>
        <p:txBody>
          <a:bodyPr>
            <a:normAutofit/>
          </a:bodyPr>
          <a:lstStyle/>
          <a:p>
            <a:r>
              <a:rPr lang="lv-LV" sz="2200" dirty="0"/>
              <a:t>Bērni, kuri ceļo bez savu vecāku pavadības, nelegāli šķērso valstu robežas un dodas uz viņiem svešu vietu, ir īpaša riska grupa, kam jāpievērš pastiprināta uzmanība. </a:t>
            </a:r>
          </a:p>
          <a:p>
            <a:r>
              <a:rPr lang="lv-LV" sz="2200" dirty="0"/>
              <a:t>Šādos gadījumos bērns, iespējams, jau ir kļuvis par cilvēku tirdzniecības upuri un tiek pārvietots uz citu valsti lielākas peļņas gūšanai, utt. </a:t>
            </a:r>
          </a:p>
          <a:p>
            <a:r>
              <a:rPr lang="lv-LV" sz="2200" dirty="0"/>
              <a:t>Tomēr pastāv iespēja, ka bērns pat nenojauš, ka kļūs par cilvēku tirdzniecības upuri, nokļūstot galamērķa valstī. </a:t>
            </a:r>
          </a:p>
          <a:p>
            <a:pPr marL="0" indent="0">
              <a:buNone/>
            </a:pPr>
            <a:endParaRPr lang="lv-LV" sz="2200" dirty="0"/>
          </a:p>
        </p:txBody>
      </p:sp>
    </p:spTree>
    <p:extLst>
      <p:ext uri="{BB962C8B-B14F-4D97-AF65-F5344CB8AC3E}">
        <p14:creationId xmlns:p14="http://schemas.microsoft.com/office/powerpoint/2010/main" val="361252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2C7A445-836F-4366-BBF3-425FB3F47399}"/>
              </a:ext>
            </a:extLst>
          </p:cNvPr>
          <p:cNvSpPr>
            <a:spLocks noGrp="1"/>
          </p:cNvSpPr>
          <p:nvPr>
            <p:ph idx="1"/>
          </p:nvPr>
        </p:nvSpPr>
        <p:spPr>
          <a:xfrm>
            <a:off x="838200" y="1825625"/>
            <a:ext cx="6770511" cy="4351338"/>
          </a:xfrm>
        </p:spPr>
        <p:txBody>
          <a:bodyPr>
            <a:normAutofit fontScale="92500" lnSpcReduction="20000"/>
          </a:bodyPr>
          <a:lstStyle/>
          <a:p>
            <a:pPr marL="0" indent="0">
              <a:buNone/>
            </a:pPr>
            <a:endParaRPr lang="lv-LV" dirty="0"/>
          </a:p>
          <a:p>
            <a:pPr marL="0" marR="0" indent="0" algn="l" rtl="0">
              <a:buNone/>
            </a:pPr>
            <a:r>
              <a:rPr lang="lv-LV" b="0" i="0" u="none" strike="noStrike" baseline="0" dirty="0"/>
              <a:t>Cilvēku tirdzniecība ir  mūsdienu verdzības forma, kurā personas ar varu, draudiem, spaidiem vai krāpšanu tiek izmantotas darbam, seksuālai ekspluatācijai un verdzības nolūkos. </a:t>
            </a:r>
          </a:p>
          <a:p>
            <a:pPr marL="0" marR="0" indent="0" algn="l" rtl="0">
              <a:buNone/>
            </a:pPr>
            <a:endParaRPr lang="lv-LV" dirty="0"/>
          </a:p>
          <a:p>
            <a:pPr marL="0" indent="0">
              <a:buNone/>
            </a:pPr>
            <a:r>
              <a:rPr lang="lv-LV" sz="2200" i="0" u="none" strike="noStrike" baseline="0" dirty="0"/>
              <a:t>KL </a:t>
            </a:r>
            <a:r>
              <a:rPr lang="lv-LV" sz="2200" dirty="0"/>
              <a:t>154.</a:t>
            </a:r>
            <a:r>
              <a:rPr lang="lv-LV" sz="2200" baseline="30000" dirty="0"/>
              <a:t>2</a:t>
            </a:r>
            <a:r>
              <a:rPr lang="lv-LV" sz="2200" dirty="0"/>
              <a:t> panta pirmā daļa:</a:t>
            </a:r>
            <a:r>
              <a:rPr lang="lv-LV" sz="2200" i="0" u="none" strike="noStrike" baseline="0" dirty="0"/>
              <a:t> </a:t>
            </a:r>
          </a:p>
          <a:p>
            <a:pPr marL="0" indent="0">
              <a:buNone/>
            </a:pPr>
            <a:r>
              <a:rPr lang="lv-LV" sz="2200" b="0" i="0" u="none" strike="noStrike" baseline="0" dirty="0"/>
              <a:t>E</a:t>
            </a:r>
            <a:r>
              <a:rPr lang="lv-LV" sz="2200" dirty="0"/>
              <a:t>kspluatācijas nolūkā izdarīta personu savervēšana, pārvadāšana, nodošana, slēpšana, izmitināšana vai saņemšana, lietojot vardarbību vai draudus, vai aizvešanu ar viltu vai izmantojot personas atkarību no vainīgā vai tās ievainojamības vai bezpalīdzības stāvokli, vai arī dodot vai saņemot materiāla vai citāda rakstura labumus, lai panāktu tās personas piekrišanu tirdzniecībai, no kuras ir atkarīgs cietušais.</a:t>
            </a:r>
            <a:endParaRPr lang="lv-LV" sz="2200" b="0" i="0" u="none" strike="noStrike" baseline="0" dirty="0"/>
          </a:p>
          <a:p>
            <a:pPr marL="0" marR="0" indent="0" algn="l" rtl="0">
              <a:buNone/>
            </a:pPr>
            <a:endParaRPr lang="lv-LV" dirty="0"/>
          </a:p>
        </p:txBody>
      </p:sp>
      <p:sp>
        <p:nvSpPr>
          <p:cNvPr id="4" name="TextBox 3">
            <a:extLst>
              <a:ext uri="{FF2B5EF4-FFF2-40B4-BE49-F238E27FC236}">
                <a16:creationId xmlns:a16="http://schemas.microsoft.com/office/drawing/2014/main" id="{3C9F7CB3-93E9-410E-865C-CEACD3D01E69}"/>
              </a:ext>
            </a:extLst>
          </p:cNvPr>
          <p:cNvSpPr txBox="1"/>
          <p:nvPr/>
        </p:nvSpPr>
        <p:spPr>
          <a:xfrm>
            <a:off x="-1872545" y="776609"/>
            <a:ext cx="12192000" cy="1384995"/>
          </a:xfrm>
          <a:prstGeom prst="rect">
            <a:avLst/>
          </a:prstGeom>
          <a:noFill/>
        </p:spPr>
        <p:txBody>
          <a:bodyPr wrap="square" rtlCol="0" anchor="ctr">
            <a:spAutoFit/>
          </a:bodyPr>
          <a:lstStyle/>
          <a:p>
            <a:pPr algn="ctr"/>
            <a:r>
              <a:rPr lang="lv-LV" sz="4000" dirty="0">
                <a:solidFill>
                  <a:srgbClr val="662D91"/>
                </a:solidFill>
                <a:latin typeface="Arial" panose="020B0604020202020204" pitchFamily="34" charset="0"/>
                <a:cs typeface="Arial" panose="020B0604020202020204" pitchFamily="34" charset="0"/>
              </a:rPr>
              <a:t>Cilvēku tirdzniecības jēdziens</a:t>
            </a:r>
          </a:p>
          <a:p>
            <a:pPr algn="ctr"/>
            <a:endParaRPr lang="lv-LV" sz="4400" dirty="0">
              <a:solidFill>
                <a:srgbClr val="662D91"/>
              </a:solidFill>
              <a:latin typeface="Arial" panose="020B0604020202020204" pitchFamily="34" charset="0"/>
              <a:cs typeface="Arial" panose="020B0604020202020204" pitchFamily="34" charset="0"/>
            </a:endParaRPr>
          </a:p>
        </p:txBody>
      </p:sp>
      <p:pic>
        <p:nvPicPr>
          <p:cNvPr id="1026" name="Picture 2" descr="The blank stare of a child's eye who is standing behind what appears to be a wooden frame">
            <a:extLst>
              <a:ext uri="{FF2B5EF4-FFF2-40B4-BE49-F238E27FC236}">
                <a16:creationId xmlns:a16="http://schemas.microsoft.com/office/drawing/2014/main" id="{EC722D1F-1635-47BE-862A-CB6A879B5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029" y="2416704"/>
            <a:ext cx="3921813" cy="260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6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dirty="0">
                <a:solidFill>
                  <a:srgbClr val="662D91"/>
                </a:solidFill>
                <a:latin typeface="Arial" panose="020B0604020202020204" pitchFamily="34" charset="0"/>
                <a:cs typeface="Arial" panose="020B0604020202020204" pitchFamily="34" charset="0"/>
              </a:rPr>
              <a:t>Bērnu tirdzniecība</a:t>
            </a:r>
            <a:endParaRPr lang="lv-LV" dirty="0"/>
          </a:p>
        </p:txBody>
      </p:sp>
      <p:sp>
        <p:nvSpPr>
          <p:cNvPr id="7" name="Satura vietturis 2">
            <a:extLst>
              <a:ext uri="{FF2B5EF4-FFF2-40B4-BE49-F238E27FC236}">
                <a16:creationId xmlns:a16="http://schemas.microsoft.com/office/drawing/2014/main" id="{0F773608-9606-4F58-91F5-4794F28F7E75}"/>
              </a:ext>
            </a:extLst>
          </p:cNvPr>
          <p:cNvSpPr>
            <a:spLocks noGrp="1"/>
          </p:cNvSpPr>
          <p:nvPr>
            <p:ph idx="1"/>
          </p:nvPr>
        </p:nvSpPr>
        <p:spPr>
          <a:xfrm>
            <a:off x="550817" y="1343524"/>
            <a:ext cx="6868886" cy="4809717"/>
          </a:xfrm>
        </p:spPr>
        <p:txBody>
          <a:bodyPr>
            <a:normAutofit/>
          </a:bodyPr>
          <a:lstStyle/>
          <a:p>
            <a:pPr marL="0" indent="0">
              <a:buNone/>
            </a:pPr>
            <a:r>
              <a:rPr lang="lv-LV" i="1" dirty="0">
                <a:solidFill>
                  <a:srgbClr val="662D91"/>
                </a:solidFill>
                <a:latin typeface="Arial" panose="020B0604020202020204" pitchFamily="34" charset="0"/>
                <a:cs typeface="Arial" panose="020B0604020202020204" pitchFamily="34" charset="0"/>
              </a:rPr>
              <a:t>Piemērs</a:t>
            </a:r>
            <a:endParaRPr lang="lv-LV" i="1" dirty="0"/>
          </a:p>
          <a:p>
            <a:pPr marL="0" indent="0">
              <a:buNone/>
            </a:pPr>
            <a:r>
              <a:rPr lang="lv-LV" sz="2400" i="1" dirty="0"/>
              <a:t>Nabadzīgai daudzbērnu ģimenei Vjetnamā ir piesolīts nodrošināt bērnu ar labu darbu, pajumti, izglītību kādā no Eiropas Savienības valstīm. Ģimene aizņēmās naudu, lai bērnam varētu apmaksāt ar ceļošanu saistītos izdevumus, ticot, ka bērns strādās, piemēram, kādā no Eiropas Savienības valstu restorāniem. Tomēr, nonākot galamērķī, bērns tiek iesaistīts seksuālu pakalpojumu sniegšanā. Gan bērna ģimenei, gan pašam bērnam ir ļoti niecīgas iespējas atrast palīdzību un izkļūt no cilvēku tirgotāju ietekmes. </a:t>
            </a:r>
            <a:endParaRPr lang="lv-LV" sz="2400" dirty="0"/>
          </a:p>
          <a:p>
            <a:pPr marL="0" indent="0">
              <a:buNone/>
            </a:pPr>
            <a:endParaRPr lang="lv-LV" dirty="0"/>
          </a:p>
        </p:txBody>
      </p:sp>
      <p:pic>
        <p:nvPicPr>
          <p:cNvPr id="4" name="Attēls 3">
            <a:extLst>
              <a:ext uri="{FF2B5EF4-FFF2-40B4-BE49-F238E27FC236}">
                <a16:creationId xmlns:a16="http://schemas.microsoft.com/office/drawing/2014/main" id="{AAA2CEA5-34CB-4795-87B4-DB1F2E7BDAC6}"/>
              </a:ext>
            </a:extLst>
          </p:cNvPr>
          <p:cNvPicPr>
            <a:picLocks noChangeAspect="1"/>
          </p:cNvPicPr>
          <p:nvPr/>
        </p:nvPicPr>
        <p:blipFill>
          <a:blip r:embed="rId3"/>
          <a:stretch>
            <a:fillRect/>
          </a:stretch>
        </p:blipFill>
        <p:spPr>
          <a:xfrm>
            <a:off x="7632838" y="1881051"/>
            <a:ext cx="4257575" cy="3576363"/>
          </a:xfrm>
          <a:prstGeom prst="rect">
            <a:avLst/>
          </a:prstGeom>
        </p:spPr>
      </p:pic>
    </p:spTree>
    <p:extLst>
      <p:ext uri="{BB962C8B-B14F-4D97-AF65-F5344CB8AC3E}">
        <p14:creationId xmlns:p14="http://schemas.microsoft.com/office/powerpoint/2010/main" val="102520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a:solidFill>
                  <a:srgbClr val="662D91"/>
                </a:solidFill>
                <a:latin typeface="Arial" panose="020B0604020202020204" pitchFamily="34" charset="0"/>
                <a:cs typeface="Arial" panose="020B0604020202020204" pitchFamily="34" charset="0"/>
              </a:rPr>
              <a:t>Bērnu tirdzniecība indikatori (pazīmes)</a:t>
            </a:r>
            <a:endParaRPr lang="lv-LV" dirty="0"/>
          </a:p>
        </p:txBody>
      </p:sp>
      <p:sp>
        <p:nvSpPr>
          <p:cNvPr id="9" name="Satura vietturis 2">
            <a:extLst>
              <a:ext uri="{FF2B5EF4-FFF2-40B4-BE49-F238E27FC236}">
                <a16:creationId xmlns:a16="http://schemas.microsoft.com/office/drawing/2014/main" id="{6B45CDC3-DC4D-4BF6-9F17-8DA4CA04DB21}"/>
              </a:ext>
            </a:extLst>
          </p:cNvPr>
          <p:cNvSpPr>
            <a:spLocks noGrp="1"/>
          </p:cNvSpPr>
          <p:nvPr>
            <p:ph idx="1"/>
          </p:nvPr>
        </p:nvSpPr>
        <p:spPr>
          <a:xfrm>
            <a:off x="345793" y="1543988"/>
            <a:ext cx="11224727" cy="4826832"/>
          </a:xfrm>
        </p:spPr>
        <p:txBody>
          <a:bodyPr>
            <a:noAutofit/>
          </a:bodyPr>
          <a:lstStyle/>
          <a:p>
            <a:pPr marL="0" indent="0">
              <a:lnSpc>
                <a:spcPct val="100000"/>
              </a:lnSpc>
              <a:spcBef>
                <a:spcPts val="0"/>
              </a:spcBef>
              <a:buNone/>
            </a:pPr>
            <a:r>
              <a:rPr lang="lv-LV" sz="2200" dirty="0"/>
              <a:t>• gados vecāka drauga/draudzenes parādīšanās bērna dzīvē;</a:t>
            </a:r>
          </a:p>
          <a:p>
            <a:pPr marL="0" indent="0">
              <a:lnSpc>
                <a:spcPct val="100000"/>
              </a:lnSpc>
              <a:spcBef>
                <a:spcPts val="0"/>
              </a:spcBef>
              <a:buNone/>
            </a:pPr>
            <a:r>
              <a:rPr lang="lv-LV" sz="2200" dirty="0"/>
              <a:t>• pēkšņi ir daudz jaunu lietu vai šķietami ir daudz naudas, ko tērēt (piemēram, jaunas drēbes, jauns matu griezums, manikīrs, pedikīrs);</a:t>
            </a:r>
          </a:p>
          <a:p>
            <a:pPr marL="0" indent="0">
              <a:lnSpc>
                <a:spcPct val="100000"/>
              </a:lnSpc>
              <a:spcBef>
                <a:spcPts val="0"/>
              </a:spcBef>
              <a:buNone/>
            </a:pPr>
            <a:r>
              <a:rPr lang="lv-LV" sz="2200" dirty="0"/>
              <a:t>• bērns nestāsta, ar ko viņš runā vai tiekas;</a:t>
            </a:r>
          </a:p>
          <a:p>
            <a:pPr marL="0" indent="0">
              <a:lnSpc>
                <a:spcPct val="100000"/>
              </a:lnSpc>
              <a:spcBef>
                <a:spcPts val="0"/>
              </a:spcBef>
              <a:buNone/>
            </a:pPr>
            <a:r>
              <a:rPr lang="lv-LV" sz="2200" dirty="0"/>
              <a:t>• noslēpums par tiešsaistes darbībām;</a:t>
            </a:r>
          </a:p>
          <a:p>
            <a:pPr marL="0" indent="0">
              <a:lnSpc>
                <a:spcPct val="100000"/>
              </a:lnSpc>
              <a:spcBef>
                <a:spcPts val="0"/>
              </a:spcBef>
              <a:buNone/>
            </a:pPr>
            <a:r>
              <a:rPr lang="lv-LV" sz="2200" dirty="0"/>
              <a:t>• kļūst arvien izolētāks no saviem pastāvīgajiem draugiem (varmāka to bieži dara, lai pēc iespējas vairāk kontrolētu bērnu);</a:t>
            </a:r>
          </a:p>
          <a:p>
            <a:pPr marL="0" indent="0">
              <a:lnSpc>
                <a:spcPct val="100000"/>
              </a:lnSpc>
              <a:spcBef>
                <a:spcPts val="0"/>
              </a:spcBef>
              <a:buNone/>
            </a:pPr>
            <a:r>
              <a:rPr lang="lv-LV" sz="2200" dirty="0"/>
              <a:t>• pārāk pakļāvīgs;</a:t>
            </a:r>
          </a:p>
          <a:p>
            <a:pPr marL="0" indent="0">
              <a:lnSpc>
                <a:spcPct val="100000"/>
              </a:lnSpc>
              <a:spcBef>
                <a:spcPts val="0"/>
              </a:spcBef>
              <a:buNone/>
            </a:pPr>
            <a:r>
              <a:rPr lang="lv-LV" sz="2200" dirty="0"/>
              <a:t>• augsts trauksmes līmenis (piemēram, pastāvīgi nervozs);</a:t>
            </a:r>
          </a:p>
          <a:p>
            <a:pPr marL="0" indent="0">
              <a:lnSpc>
                <a:spcPct val="100000"/>
              </a:lnSpc>
              <a:spcBef>
                <a:spcPts val="0"/>
              </a:spcBef>
              <a:buNone/>
            </a:pPr>
            <a:r>
              <a:rPr lang="lv-LV" sz="2200" dirty="0"/>
              <a:t>• iesaistīšanās riskantā seksuālā uzvedībā;</a:t>
            </a:r>
          </a:p>
          <a:p>
            <a:pPr marL="0" indent="0">
              <a:lnSpc>
                <a:spcPct val="100000"/>
              </a:lnSpc>
              <a:spcBef>
                <a:spcPts val="0"/>
              </a:spcBef>
              <a:buNone/>
            </a:pPr>
            <a:r>
              <a:rPr lang="lv-LV" sz="2200" dirty="0"/>
              <a:t>• seksuāli transmisīvās slimības;</a:t>
            </a:r>
          </a:p>
          <a:p>
            <a:pPr marL="0" indent="0">
              <a:lnSpc>
                <a:spcPct val="100000"/>
              </a:lnSpc>
              <a:spcBef>
                <a:spcPts val="0"/>
              </a:spcBef>
              <a:buNone/>
            </a:pPr>
            <a:r>
              <a:rPr lang="lv-LV" sz="2200" dirty="0"/>
              <a:t>• zināšanas un valoda par “dzīvi” (piemēram, par “vieglas” naudas pelnīšanu);</a:t>
            </a:r>
          </a:p>
          <a:p>
            <a:pPr marL="0" indent="0">
              <a:lnSpc>
                <a:spcPct val="100000"/>
              </a:lnSpc>
              <a:spcBef>
                <a:spcPts val="0"/>
              </a:spcBef>
              <a:buNone/>
            </a:pPr>
            <a:r>
              <a:rPr lang="es-ES" sz="2200" dirty="0"/>
              <a:t>• </a:t>
            </a:r>
            <a:r>
              <a:rPr lang="es-ES" sz="2200" dirty="0" err="1"/>
              <a:t>fiziskas</a:t>
            </a:r>
            <a:r>
              <a:rPr lang="es-ES" sz="2200" dirty="0"/>
              <a:t> </a:t>
            </a:r>
            <a:r>
              <a:rPr lang="es-ES" sz="2200" dirty="0" err="1"/>
              <a:t>vardarbības</a:t>
            </a:r>
            <a:r>
              <a:rPr lang="es-ES" sz="2200" dirty="0"/>
              <a:t> </a:t>
            </a:r>
            <a:r>
              <a:rPr lang="es-ES" sz="2200" dirty="0" err="1"/>
              <a:t>pazīmes</a:t>
            </a:r>
            <a:r>
              <a:rPr lang="es-ES" sz="2200" dirty="0"/>
              <a:t> (</a:t>
            </a:r>
            <a:r>
              <a:rPr lang="es-ES" sz="2200" dirty="0" err="1"/>
              <a:t>piemēram</a:t>
            </a:r>
            <a:r>
              <a:rPr lang="es-ES" sz="2200" dirty="0"/>
              <a:t>, </a:t>
            </a:r>
            <a:r>
              <a:rPr lang="es-ES" sz="2200" dirty="0" err="1"/>
              <a:t>griezumi</a:t>
            </a:r>
            <a:r>
              <a:rPr lang="es-ES" sz="2200" dirty="0"/>
              <a:t> un </a:t>
            </a:r>
            <a:r>
              <a:rPr lang="es-ES" sz="2200" dirty="0" err="1"/>
              <a:t>sasitumi</a:t>
            </a:r>
            <a:r>
              <a:rPr lang="es-ES" sz="2200" dirty="0"/>
              <a:t>);</a:t>
            </a:r>
          </a:p>
          <a:p>
            <a:pPr marL="0" indent="0">
              <a:lnSpc>
                <a:spcPct val="100000"/>
              </a:lnSpc>
              <a:spcBef>
                <a:spcPts val="0"/>
              </a:spcBef>
              <a:buNone/>
            </a:pPr>
            <a:r>
              <a:rPr lang="lv-LV" sz="2200" dirty="0"/>
              <a:t>• tetovējums, kuru nespēj/vilcinās izskaidrot.</a:t>
            </a:r>
          </a:p>
        </p:txBody>
      </p:sp>
    </p:spTree>
    <p:extLst>
      <p:ext uri="{BB962C8B-B14F-4D97-AF65-F5344CB8AC3E}">
        <p14:creationId xmlns:p14="http://schemas.microsoft.com/office/powerpoint/2010/main" val="2389407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Virsraksts 1">
            <a:extLst>
              <a:ext uri="{FF2B5EF4-FFF2-40B4-BE49-F238E27FC236}">
                <a16:creationId xmlns:a16="http://schemas.microsoft.com/office/drawing/2014/main" id="{045DF5C1-85B7-4A17-A338-7C6465688C20}"/>
              </a:ext>
            </a:extLst>
          </p:cNvPr>
          <p:cNvSpPr>
            <a:spLocks noGrp="1"/>
          </p:cNvSpPr>
          <p:nvPr>
            <p:ph type="title"/>
          </p:nvPr>
        </p:nvSpPr>
        <p:spPr>
          <a:xfrm>
            <a:off x="838200" y="365125"/>
            <a:ext cx="10515600" cy="1002121"/>
          </a:xfrm>
        </p:spPr>
        <p:txBody>
          <a:bodyPr/>
          <a:lstStyle/>
          <a:p>
            <a:r>
              <a:rPr lang="lv-LV" dirty="0">
                <a:solidFill>
                  <a:srgbClr val="662D91"/>
                </a:solidFill>
                <a:latin typeface="Arial" panose="020B0604020202020204" pitchFamily="34" charset="0"/>
                <a:cs typeface="Arial" panose="020B0604020202020204" pitchFamily="34" charset="0"/>
              </a:rPr>
              <a:t>Bērnu tirdzniecība</a:t>
            </a:r>
            <a:endParaRPr lang="lv-LV" dirty="0"/>
          </a:p>
        </p:txBody>
      </p:sp>
      <p:sp>
        <p:nvSpPr>
          <p:cNvPr id="6" name="Satura vietturis 2">
            <a:extLst>
              <a:ext uri="{FF2B5EF4-FFF2-40B4-BE49-F238E27FC236}">
                <a16:creationId xmlns:a16="http://schemas.microsoft.com/office/drawing/2014/main" id="{F45E0EFC-2C5F-4B90-A686-316E7E71663F}"/>
              </a:ext>
            </a:extLst>
          </p:cNvPr>
          <p:cNvSpPr>
            <a:spLocks noGrp="1"/>
          </p:cNvSpPr>
          <p:nvPr>
            <p:ph idx="1"/>
          </p:nvPr>
        </p:nvSpPr>
        <p:spPr>
          <a:xfrm>
            <a:off x="838200" y="1611086"/>
            <a:ext cx="10515600" cy="4565877"/>
          </a:xfrm>
        </p:spPr>
        <p:txBody>
          <a:bodyPr>
            <a:normAutofit/>
          </a:bodyPr>
          <a:lstStyle/>
          <a:p>
            <a:pPr marL="0" indent="0">
              <a:buNone/>
            </a:pPr>
            <a:r>
              <a:rPr lang="lv-LV" dirty="0"/>
              <a:t>Signāli:</a:t>
            </a:r>
          </a:p>
          <a:p>
            <a:pPr marL="0" indent="0">
              <a:buNone/>
            </a:pPr>
            <a:r>
              <a:rPr lang="lv-LV" dirty="0"/>
              <a:t>• ir dzīvojuši pie kādas (ne savas) ģimenes un veikuši dažādus mājsaimniecības darbus;</a:t>
            </a:r>
          </a:p>
          <a:p>
            <a:pPr marL="0" indent="0">
              <a:buNone/>
            </a:pPr>
            <a:r>
              <a:rPr lang="lv-LV" dirty="0"/>
              <a:t>• strādājuši un dzīvojuši kādā iestādē (rūpnīca, bārs, viesnīca u.c.);</a:t>
            </a:r>
          </a:p>
          <a:p>
            <a:pPr marL="0" indent="0">
              <a:buNone/>
            </a:pPr>
            <a:r>
              <a:rPr lang="lv-LV" dirty="0"/>
              <a:t>• nav pārliecināts vai nezina, kurā valsī atrodas vai uz kuru valsti ceļo;</a:t>
            </a:r>
          </a:p>
          <a:p>
            <a:pPr marL="0" indent="0">
              <a:buNone/>
            </a:pPr>
            <a:r>
              <a:rPr lang="lv-LV" dirty="0"/>
              <a:t>• nav iespējas kontaktēties ar saviem vecākiem vai aizbildņiem;</a:t>
            </a:r>
          </a:p>
          <a:p>
            <a:pPr marL="0" indent="0">
              <a:buNone/>
            </a:pPr>
            <a:r>
              <a:rPr lang="lv-LV" dirty="0"/>
              <a:t>• sniedz jau iepriekš sagatavotu stāstu, kas ir ļoti līdzīgs tiem, ko stāsta citi aizturētie bērni.</a:t>
            </a:r>
          </a:p>
        </p:txBody>
      </p:sp>
    </p:spTree>
    <p:extLst>
      <p:ext uri="{BB962C8B-B14F-4D97-AF65-F5344CB8AC3E}">
        <p14:creationId xmlns:p14="http://schemas.microsoft.com/office/powerpoint/2010/main" val="84085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Virsraksts 1">
            <a:extLst>
              <a:ext uri="{FF2B5EF4-FFF2-40B4-BE49-F238E27FC236}">
                <a16:creationId xmlns:a16="http://schemas.microsoft.com/office/drawing/2014/main" id="{08A615A1-8268-4678-ACE7-E3B457917CCA}"/>
              </a:ext>
            </a:extLst>
          </p:cNvPr>
          <p:cNvSpPr>
            <a:spLocks noGrp="1"/>
          </p:cNvSpPr>
          <p:nvPr>
            <p:ph type="title"/>
          </p:nvPr>
        </p:nvSpPr>
        <p:spPr>
          <a:xfrm>
            <a:off x="3152192" y="2819076"/>
            <a:ext cx="5459963" cy="987814"/>
          </a:xfrm>
        </p:spPr>
        <p:txBody>
          <a:bodyPr>
            <a:noAutofit/>
          </a:bodyPr>
          <a:lstStyle/>
          <a:p>
            <a:r>
              <a:rPr lang="lv-LV" sz="8000" dirty="0">
                <a:solidFill>
                  <a:srgbClr val="662D91"/>
                </a:solidFill>
                <a:latin typeface="Arial" panose="020B0604020202020204" pitchFamily="34" charset="0"/>
                <a:cs typeface="Arial" panose="020B0604020202020204" pitchFamily="34" charset="0"/>
              </a:rPr>
              <a:t>Jautājumi?</a:t>
            </a:r>
            <a:endParaRPr lang="lv-LV" sz="8000" dirty="0"/>
          </a:p>
        </p:txBody>
      </p:sp>
    </p:spTree>
    <p:extLst>
      <p:ext uri="{BB962C8B-B14F-4D97-AF65-F5344CB8AC3E}">
        <p14:creationId xmlns:p14="http://schemas.microsoft.com/office/powerpoint/2010/main" val="779042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2E57A-9CB2-44CB-899B-FA92113CF06F}"/>
              </a:ext>
            </a:extLst>
          </p:cNvPr>
          <p:cNvSpPr txBox="1"/>
          <p:nvPr/>
        </p:nvSpPr>
        <p:spPr>
          <a:xfrm>
            <a:off x="2072639" y="4105851"/>
            <a:ext cx="7916093" cy="1754326"/>
          </a:xfrm>
          <a:prstGeom prst="rect">
            <a:avLst/>
          </a:prstGeom>
          <a:noFill/>
        </p:spPr>
        <p:txBody>
          <a:bodyPr wrap="square" rtlCol="0" anchor="ctr">
            <a:spAutoFit/>
          </a:bodyPr>
          <a:lstStyle/>
          <a:p>
            <a:pPr algn="ctr"/>
            <a:r>
              <a:rPr lang="lv-LV" sz="3600" dirty="0">
                <a:solidFill>
                  <a:srgbClr val="662D91"/>
                </a:solidFill>
                <a:latin typeface="Arial" panose="020B0604020202020204" pitchFamily="34" charset="0"/>
                <a:cs typeface="Arial" panose="020B0604020202020204" pitchFamily="34" charset="0"/>
              </a:rPr>
              <a:t>Paldies par uzmanību</a:t>
            </a:r>
          </a:p>
          <a:p>
            <a:pPr algn="ctr"/>
            <a:endParaRPr lang="lv-LV" sz="3600" dirty="0">
              <a:solidFill>
                <a:srgbClr val="662D91"/>
              </a:solidFill>
              <a:latin typeface="Arial" panose="020B0604020202020204" pitchFamily="34" charset="0"/>
              <a:cs typeface="Arial" panose="020B0604020202020204" pitchFamily="34" charset="0"/>
            </a:endParaRPr>
          </a:p>
          <a:p>
            <a:r>
              <a:rPr lang="lv-LV" dirty="0"/>
              <a:t>Daina Lepika </a:t>
            </a:r>
          </a:p>
          <a:p>
            <a:r>
              <a:rPr lang="lv-LV" dirty="0" err="1"/>
              <a:t>daina.lepika@tiesibsargs.lv</a:t>
            </a:r>
            <a:endParaRPr lang="lv-LV" dirty="0"/>
          </a:p>
        </p:txBody>
      </p:sp>
    </p:spTree>
    <p:extLst>
      <p:ext uri="{BB962C8B-B14F-4D97-AF65-F5344CB8AC3E}">
        <p14:creationId xmlns:p14="http://schemas.microsoft.com/office/powerpoint/2010/main" val="310532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2C7A445-836F-4366-BBF3-425FB3F47399}"/>
              </a:ext>
            </a:extLst>
          </p:cNvPr>
          <p:cNvSpPr>
            <a:spLocks noGrp="1"/>
          </p:cNvSpPr>
          <p:nvPr>
            <p:ph idx="1"/>
          </p:nvPr>
        </p:nvSpPr>
        <p:spPr>
          <a:xfrm>
            <a:off x="838200" y="1229870"/>
            <a:ext cx="10642600" cy="5532173"/>
          </a:xfrm>
        </p:spPr>
        <p:txBody>
          <a:bodyPr>
            <a:normAutofit/>
          </a:bodyPr>
          <a:lstStyle/>
          <a:p>
            <a:pPr marL="0" indent="0" algn="just">
              <a:buNone/>
            </a:pPr>
            <a:r>
              <a:rPr lang="lv-LV" sz="2000" b="1" i="0" u="none" strike="noStrike" baseline="0" dirty="0">
                <a:latin typeface="Times New Roman" panose="02020603050405020304" pitchFamily="18" charset="0"/>
              </a:rPr>
              <a:t>Rīcība</a:t>
            </a:r>
            <a:r>
              <a:rPr lang="lv-LV" sz="2000" b="0" i="0" u="none" strike="noStrike" baseline="0" dirty="0">
                <a:latin typeface="Times New Roman" panose="02020603050405020304" pitchFamily="18" charset="0"/>
              </a:rPr>
              <a:t> - persona tiek vervēta, pārvadāta, slēpta, nodota citām personām vai arī saņemta no citas personas. </a:t>
            </a:r>
          </a:p>
          <a:p>
            <a:pPr marL="0" marR="0" indent="0" algn="just" rtl="0">
              <a:buNone/>
            </a:pPr>
            <a:r>
              <a:rPr lang="lv-LV" sz="2000" b="1" i="0" u="none" strike="noStrike" baseline="0" dirty="0">
                <a:latin typeface="Times New Roman" panose="02020603050405020304" pitchFamily="18" charset="0"/>
              </a:rPr>
              <a:t>Līdzeklis*</a:t>
            </a:r>
            <a:r>
              <a:rPr lang="lv-LV" sz="2000" b="0" i="0" u="none" strike="noStrike" baseline="0" dirty="0">
                <a:latin typeface="Times New Roman" panose="02020603050405020304" pitchFamily="18" charset="0"/>
              </a:rPr>
              <a:t> - šīs darbības notiek, pielietojot </a:t>
            </a:r>
            <a:r>
              <a:rPr lang="lv-LV" sz="2000" b="0" i="0" u="none" strike="noStrike" baseline="0" dirty="0" err="1">
                <a:latin typeface="Times New Roman" panose="02020603050405020304" pitchFamily="18" charset="0"/>
              </a:rPr>
              <a:t>krāpniecību</a:t>
            </a:r>
            <a:r>
              <a:rPr lang="lv-LV" sz="2000" b="0" i="0" u="none" strike="noStrike" baseline="0" dirty="0">
                <a:latin typeface="Times New Roman" panose="02020603050405020304" pitchFamily="18" charset="0"/>
              </a:rPr>
              <a:t>, draudus, spēku, cita veida piespiešanu vai aizvešanu ar varu, personu maldinot vai ļaunprātīgi izmantojot tās ievainojamību, bezspēcību, vai arī izmantojot materiālus labumus, lai panāktu tās personas piekrišanu, kurai ir vara pār cilvēku tirdzniecības upuri.</a:t>
            </a:r>
          </a:p>
          <a:p>
            <a:pPr marL="0" indent="0" algn="just">
              <a:buNone/>
            </a:pPr>
            <a:r>
              <a:rPr lang="lv-LV" sz="2000" b="1" i="0" u="none" strike="noStrike" baseline="0" dirty="0">
                <a:latin typeface="Times New Roman" panose="02020603050405020304" pitchFamily="18" charset="0"/>
              </a:rPr>
              <a:t>Mērķis</a:t>
            </a:r>
            <a:r>
              <a:rPr lang="lv-LV" sz="2000" b="0" i="0" u="none" strike="noStrike" baseline="0" dirty="0">
                <a:latin typeface="Times New Roman" panose="02020603050405020304" pitchFamily="18" charset="0"/>
              </a:rPr>
              <a:t> – cilvēku tirdzniecības mērķis parasti ir personu kādā veidā ekspluatēt. Ekspluatācija var izpausties kā personas iesaistīšana prostitūcijā vai cita veida seksuālā izmantošanā, piespiešana veikt darbu, sniegt pakalpojumus vai izdarīt noziedzīgus nodarījumus, turēšana verdzībā vai citās tai līdzīgās formās (parādu verdzība, dzimtbūšana vai personas cita veida piespiedu nodošana citas personas atkarībā), turēšana kalpībā vai arī personas audu vai orgānu nelikumīga izņemšana.</a:t>
            </a:r>
          </a:p>
          <a:p>
            <a:pPr marL="0" indent="0" algn="just">
              <a:buNone/>
            </a:pPr>
            <a:endParaRPr lang="lv-LV" sz="2000" b="0" i="0" u="none" strike="noStrike" baseline="0" dirty="0">
              <a:solidFill>
                <a:srgbClr val="000000"/>
              </a:solidFill>
              <a:latin typeface="Times New Roman" panose="02020603050405020304" pitchFamily="18" charset="0"/>
            </a:endParaRPr>
          </a:p>
          <a:p>
            <a:pPr marL="0" indent="0" algn="just">
              <a:buNone/>
            </a:pPr>
            <a:r>
              <a:rPr lang="lv-LV" sz="2000" b="0" i="0" u="none" strike="noStrike" baseline="0" dirty="0">
                <a:solidFill>
                  <a:srgbClr val="000000"/>
                </a:solidFill>
                <a:latin typeface="Times New Roman" panose="02020603050405020304" pitchFamily="18" charset="0"/>
              </a:rPr>
              <a:t>* Lai identificētu nepilngadīgo personu cilvēku tirdzniecības gadījumus, nepieciešams konstatēt tikai divus elementus, proti, rīcību un mērķi. Tādējādi nepilngadīgo cilvēku tirdzniecība pastāv arī tādā gadījumā, ja tā nav saistīta ar jebkuru iepriekš minēto līdzekļu izmantošanu. </a:t>
            </a:r>
          </a:p>
          <a:p>
            <a:pPr marL="0" marR="0" indent="0" algn="just" rtl="0">
              <a:buNone/>
            </a:pPr>
            <a:endParaRPr lang="lv-LV" sz="2000" b="0" i="0" u="none" strike="noStrike" baseline="0" dirty="0">
              <a:latin typeface="Times New Roman" panose="02020603050405020304" pitchFamily="18" charset="0"/>
            </a:endParaRPr>
          </a:p>
        </p:txBody>
      </p:sp>
      <p:sp>
        <p:nvSpPr>
          <p:cNvPr id="4" name="TextBox 3">
            <a:extLst>
              <a:ext uri="{FF2B5EF4-FFF2-40B4-BE49-F238E27FC236}">
                <a16:creationId xmlns:a16="http://schemas.microsoft.com/office/drawing/2014/main" id="{3C9F7CB3-93E9-410E-865C-CEACD3D01E69}"/>
              </a:ext>
            </a:extLst>
          </p:cNvPr>
          <p:cNvSpPr txBox="1"/>
          <p:nvPr/>
        </p:nvSpPr>
        <p:spPr>
          <a:xfrm>
            <a:off x="-553485" y="291151"/>
            <a:ext cx="7469190" cy="1877437"/>
          </a:xfrm>
          <a:prstGeom prst="rect">
            <a:avLst/>
          </a:prstGeom>
          <a:noFill/>
        </p:spPr>
        <p:txBody>
          <a:bodyPr wrap="square" rtlCol="0" anchor="ctr">
            <a:spAutoFit/>
          </a:bodyPr>
          <a:lstStyle/>
          <a:p>
            <a:pPr algn="ctr"/>
            <a:r>
              <a:rPr lang="lv-LV" sz="2800" dirty="0">
                <a:solidFill>
                  <a:srgbClr val="662D91"/>
                </a:solidFill>
                <a:latin typeface="Arial" panose="020B0604020202020204" pitchFamily="34" charset="0"/>
                <a:cs typeface="Arial" panose="020B0604020202020204" pitchFamily="34" charset="0"/>
              </a:rPr>
              <a:t>Cilvēku tirdzniecības jēdziens</a:t>
            </a:r>
          </a:p>
          <a:p>
            <a:pPr algn="ctr"/>
            <a:endParaRPr lang="lv-LV" sz="4400" dirty="0">
              <a:solidFill>
                <a:srgbClr val="662D91"/>
              </a:solidFill>
              <a:latin typeface="Arial" panose="020B0604020202020204" pitchFamily="34" charset="0"/>
              <a:cs typeface="Arial" panose="020B0604020202020204" pitchFamily="34" charset="0"/>
            </a:endParaRPr>
          </a:p>
          <a:p>
            <a:pPr algn="ctr"/>
            <a:endParaRPr lang="lv-LV" sz="4400" dirty="0">
              <a:solidFill>
                <a:srgbClr val="662D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03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8B748D-8721-44EF-8308-D7F0BD854D08}"/>
              </a:ext>
            </a:extLst>
          </p:cNvPr>
          <p:cNvSpPr txBox="1"/>
          <p:nvPr/>
        </p:nvSpPr>
        <p:spPr>
          <a:xfrm>
            <a:off x="427279" y="543533"/>
            <a:ext cx="8743245" cy="646331"/>
          </a:xfrm>
          <a:prstGeom prst="rect">
            <a:avLst/>
          </a:prstGeom>
          <a:noFill/>
        </p:spPr>
        <p:txBody>
          <a:bodyPr wrap="square" rtlCol="0" anchor="ctr">
            <a:spAutoFit/>
          </a:bodyPr>
          <a:lstStyle/>
          <a:p>
            <a:r>
              <a:rPr lang="lv-LV" sz="3600" dirty="0">
                <a:solidFill>
                  <a:srgbClr val="662D91"/>
                </a:solidFill>
                <a:latin typeface="Arial" panose="020B0604020202020204" pitchFamily="34" charset="0"/>
                <a:cs typeface="Arial" panose="020B0604020202020204" pitchFamily="34" charset="0"/>
              </a:rPr>
              <a:t>Cilvēku tirdzniecības veidi</a:t>
            </a:r>
          </a:p>
        </p:txBody>
      </p:sp>
      <p:pic>
        <p:nvPicPr>
          <p:cNvPr id="6" name="Attēls 5">
            <a:extLst>
              <a:ext uri="{FF2B5EF4-FFF2-40B4-BE49-F238E27FC236}">
                <a16:creationId xmlns:a16="http://schemas.microsoft.com/office/drawing/2014/main" id="{17F59EE5-B252-4238-9530-27ECA0DF7267}"/>
              </a:ext>
            </a:extLst>
          </p:cNvPr>
          <p:cNvPicPr>
            <a:picLocks noChangeAspect="1"/>
          </p:cNvPicPr>
          <p:nvPr/>
        </p:nvPicPr>
        <p:blipFill>
          <a:blip r:embed="rId3"/>
          <a:stretch>
            <a:fillRect/>
          </a:stretch>
        </p:blipFill>
        <p:spPr>
          <a:xfrm>
            <a:off x="938169" y="1940201"/>
            <a:ext cx="4298053" cy="3615241"/>
          </a:xfrm>
          <a:prstGeom prst="rect">
            <a:avLst/>
          </a:prstGeom>
        </p:spPr>
      </p:pic>
      <p:sp>
        <p:nvSpPr>
          <p:cNvPr id="5" name="Satura vietturis 2">
            <a:extLst>
              <a:ext uri="{FF2B5EF4-FFF2-40B4-BE49-F238E27FC236}">
                <a16:creationId xmlns:a16="http://schemas.microsoft.com/office/drawing/2014/main" id="{F4BBB153-E6F6-4A26-8362-0ABD5B132628}"/>
              </a:ext>
            </a:extLst>
          </p:cNvPr>
          <p:cNvSpPr txBox="1">
            <a:spLocks/>
          </p:cNvSpPr>
          <p:nvPr/>
        </p:nvSpPr>
        <p:spPr>
          <a:xfrm>
            <a:off x="5486400" y="1825625"/>
            <a:ext cx="58674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Seksuālā ekspluatācija</a:t>
            </a:r>
          </a:p>
          <a:p>
            <a:r>
              <a:rPr lang="lv-LV" dirty="0"/>
              <a:t>Darba ekspluatācija</a:t>
            </a:r>
          </a:p>
          <a:p>
            <a:r>
              <a:rPr lang="lv-LV" dirty="0"/>
              <a:t>Piespiešana ubagot </a:t>
            </a:r>
          </a:p>
          <a:p>
            <a:r>
              <a:rPr lang="lv-LV" dirty="0"/>
              <a:t>Piespiešana veikt sīkus noziegumus</a:t>
            </a:r>
          </a:p>
          <a:p>
            <a:r>
              <a:rPr lang="lv-LV" dirty="0" err="1"/>
              <a:t>Mājkalpība</a:t>
            </a:r>
            <a:endParaRPr lang="lv-LV" dirty="0"/>
          </a:p>
          <a:p>
            <a:r>
              <a:rPr lang="lv-LV" dirty="0"/>
              <a:t>Fiktīvas laulības</a:t>
            </a:r>
          </a:p>
          <a:p>
            <a:r>
              <a:rPr lang="lv-LV" dirty="0"/>
              <a:t>Citi</a:t>
            </a:r>
          </a:p>
        </p:txBody>
      </p:sp>
    </p:spTree>
    <p:extLst>
      <p:ext uri="{BB962C8B-B14F-4D97-AF65-F5344CB8AC3E}">
        <p14:creationId xmlns:p14="http://schemas.microsoft.com/office/powerpoint/2010/main" val="44875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2C7A445-836F-4366-BBF3-425FB3F47399}"/>
              </a:ext>
            </a:extLst>
          </p:cNvPr>
          <p:cNvSpPr>
            <a:spLocks noGrp="1"/>
          </p:cNvSpPr>
          <p:nvPr>
            <p:ph idx="1"/>
          </p:nvPr>
        </p:nvSpPr>
        <p:spPr>
          <a:xfrm>
            <a:off x="838200" y="1825625"/>
            <a:ext cx="10642600" cy="4351338"/>
          </a:xfrm>
        </p:spPr>
        <p:txBody>
          <a:bodyPr>
            <a:normAutofit/>
          </a:bodyPr>
          <a:lstStyle/>
          <a:p>
            <a:pPr marL="0" indent="0" algn="just">
              <a:buNone/>
            </a:pPr>
            <a:endParaRPr lang="lv-LV" sz="1800" b="0" i="0" u="none" strike="noStrike" baseline="0" dirty="0">
              <a:solidFill>
                <a:srgbClr val="000000"/>
              </a:solidFill>
              <a:latin typeface="Times New Roman" panose="02020603050405020304" pitchFamily="18" charset="0"/>
            </a:endParaRPr>
          </a:p>
          <a:p>
            <a:pPr marL="0" marR="0" indent="0" algn="just" rtl="0">
              <a:buNone/>
            </a:pPr>
            <a:endParaRPr lang="lv-LV" sz="2000" b="0" i="0" u="none" strike="noStrike" baseline="0" dirty="0">
              <a:latin typeface="Times New Roman" panose="02020603050405020304" pitchFamily="18" charset="0"/>
            </a:endParaRPr>
          </a:p>
          <a:p>
            <a:pPr marL="0" marR="0" indent="0" algn="just" rtl="0">
              <a:buNone/>
            </a:pPr>
            <a:endParaRPr lang="lv-LV" sz="2000" b="0" i="0" u="none" strike="noStrike" baseline="0" dirty="0">
              <a:latin typeface="Times New Roman" panose="02020603050405020304" pitchFamily="18" charset="0"/>
            </a:endParaRPr>
          </a:p>
        </p:txBody>
      </p:sp>
      <p:sp>
        <p:nvSpPr>
          <p:cNvPr id="4" name="TextBox 3">
            <a:extLst>
              <a:ext uri="{FF2B5EF4-FFF2-40B4-BE49-F238E27FC236}">
                <a16:creationId xmlns:a16="http://schemas.microsoft.com/office/drawing/2014/main" id="{3C9F7CB3-93E9-410E-865C-CEACD3D01E69}"/>
              </a:ext>
            </a:extLst>
          </p:cNvPr>
          <p:cNvSpPr txBox="1"/>
          <p:nvPr/>
        </p:nvSpPr>
        <p:spPr>
          <a:xfrm>
            <a:off x="427279" y="1276352"/>
            <a:ext cx="2463967" cy="523220"/>
          </a:xfrm>
          <a:prstGeom prst="rect">
            <a:avLst/>
          </a:prstGeom>
          <a:noFill/>
        </p:spPr>
        <p:txBody>
          <a:bodyPr wrap="square" rtlCol="0" anchor="ctr">
            <a:spAutoFit/>
          </a:bodyPr>
          <a:lstStyle/>
          <a:p>
            <a:r>
              <a:rPr lang="lv-LV" sz="2800" i="1" dirty="0">
                <a:solidFill>
                  <a:srgbClr val="662D91"/>
                </a:solidFill>
                <a:latin typeface="Arial" panose="020B0604020202020204" pitchFamily="34" charset="0"/>
                <a:cs typeface="Arial" panose="020B0604020202020204" pitchFamily="34" charset="0"/>
              </a:rPr>
              <a:t>Piemērs</a:t>
            </a:r>
          </a:p>
        </p:txBody>
      </p:sp>
      <p:sp>
        <p:nvSpPr>
          <p:cNvPr id="7" name="TextBox 6">
            <a:extLst>
              <a:ext uri="{FF2B5EF4-FFF2-40B4-BE49-F238E27FC236}">
                <a16:creationId xmlns:a16="http://schemas.microsoft.com/office/drawing/2014/main" id="{EFE08531-B378-4019-A5E3-40AEBDA39194}"/>
              </a:ext>
            </a:extLst>
          </p:cNvPr>
          <p:cNvSpPr txBox="1"/>
          <p:nvPr/>
        </p:nvSpPr>
        <p:spPr>
          <a:xfrm>
            <a:off x="524933" y="2087234"/>
            <a:ext cx="6474178" cy="3785652"/>
          </a:xfrm>
          <a:prstGeom prst="rect">
            <a:avLst/>
          </a:prstGeom>
          <a:noFill/>
        </p:spPr>
        <p:txBody>
          <a:bodyPr wrap="square">
            <a:spAutoFit/>
          </a:bodyPr>
          <a:lstStyle/>
          <a:p>
            <a:pPr marR="0" algn="just" rtl="0"/>
            <a:r>
              <a:rPr lang="lv-LV" sz="2400" b="0" i="1" u="none" strike="noStrike" baseline="0" dirty="0">
                <a:solidFill>
                  <a:srgbClr val="000000"/>
                </a:solidFill>
                <a:latin typeface="Times New Roman" panose="02020603050405020304" pitchFamily="18" charset="0"/>
              </a:rPr>
              <a:t>Persona piekrīt piedāvājumam doties uz citu valsti, lai strādātu ēdināšanas uzņēmumā, kur tai ir apsolīta saprātīga samaksa, nodrošināta dzīvesvieta. Pēc nonākšanas galamērķī </a:t>
            </a:r>
            <a:r>
              <a:rPr lang="lv-LV" sz="2400" i="1" dirty="0">
                <a:solidFill>
                  <a:srgbClr val="000000"/>
                </a:solidFill>
                <a:latin typeface="Times New Roman" panose="02020603050405020304" pitchFamily="18" charset="0"/>
              </a:rPr>
              <a:t>izrādās</a:t>
            </a:r>
            <a:r>
              <a:rPr lang="lv-LV" sz="2400" b="0" i="1" u="none" strike="noStrike" baseline="0" dirty="0">
                <a:solidFill>
                  <a:srgbClr val="000000"/>
                </a:solidFill>
                <a:latin typeface="Times New Roman" panose="02020603050405020304" pitchFamily="18" charset="0"/>
              </a:rPr>
              <a:t>, ka informācija bijusi nepatiesa un persona tiek nodarbināta citā amatā, </a:t>
            </a:r>
            <a:r>
              <a:rPr lang="lv-LV" sz="2400" i="1" dirty="0">
                <a:solidFill>
                  <a:srgbClr val="000000"/>
                </a:solidFill>
                <a:latin typeface="Times New Roman" panose="02020603050405020304" pitchFamily="18" charset="0"/>
              </a:rPr>
              <a:t>turklāt </a:t>
            </a:r>
            <a:r>
              <a:rPr lang="lv-LV" sz="2400" b="0" i="1" u="none" strike="noStrike" baseline="0" dirty="0">
                <a:solidFill>
                  <a:srgbClr val="000000"/>
                </a:solidFill>
                <a:latin typeface="Times New Roman" panose="02020603050405020304" pitchFamily="18" charset="0"/>
              </a:rPr>
              <a:t>izmaksātā alga ir tik niecīga, ka nepietiek sevis uzturēšanai. Persona nevar pamest darba vietu, kurā tiek ekspluatēta, jo tai ir atņemta pase un tiek apgalvots, ka persona tiks arestēta, ja vērsīsies pēc palīdzības.</a:t>
            </a:r>
          </a:p>
        </p:txBody>
      </p:sp>
      <p:pic>
        <p:nvPicPr>
          <p:cNvPr id="2" name="Attēls 1">
            <a:extLst>
              <a:ext uri="{FF2B5EF4-FFF2-40B4-BE49-F238E27FC236}">
                <a16:creationId xmlns:a16="http://schemas.microsoft.com/office/drawing/2014/main" id="{D6A263CB-E606-4161-9443-18154150D45F}"/>
              </a:ext>
            </a:extLst>
          </p:cNvPr>
          <p:cNvPicPr>
            <a:picLocks noChangeAspect="1"/>
          </p:cNvPicPr>
          <p:nvPr/>
        </p:nvPicPr>
        <p:blipFill>
          <a:blip r:embed="rId3"/>
          <a:stretch>
            <a:fillRect/>
          </a:stretch>
        </p:blipFill>
        <p:spPr>
          <a:xfrm>
            <a:off x="7142188" y="2087234"/>
            <a:ext cx="4651879" cy="3495856"/>
          </a:xfrm>
          <a:prstGeom prst="rect">
            <a:avLst/>
          </a:prstGeom>
        </p:spPr>
      </p:pic>
      <p:sp>
        <p:nvSpPr>
          <p:cNvPr id="8" name="TextBox 7">
            <a:extLst>
              <a:ext uri="{FF2B5EF4-FFF2-40B4-BE49-F238E27FC236}">
                <a16:creationId xmlns:a16="http://schemas.microsoft.com/office/drawing/2014/main" id="{658B748D-8721-44EF-8308-D7F0BD854D08}"/>
              </a:ext>
            </a:extLst>
          </p:cNvPr>
          <p:cNvSpPr txBox="1"/>
          <p:nvPr/>
        </p:nvSpPr>
        <p:spPr>
          <a:xfrm>
            <a:off x="427279" y="543533"/>
            <a:ext cx="8743245" cy="646331"/>
          </a:xfrm>
          <a:prstGeom prst="rect">
            <a:avLst/>
          </a:prstGeom>
          <a:noFill/>
        </p:spPr>
        <p:txBody>
          <a:bodyPr wrap="square" rtlCol="0" anchor="ctr">
            <a:spAutoFit/>
          </a:bodyPr>
          <a:lstStyle/>
          <a:p>
            <a:r>
              <a:rPr lang="lv-LV" sz="3600" dirty="0">
                <a:solidFill>
                  <a:srgbClr val="662D91"/>
                </a:solidFill>
                <a:latin typeface="Arial" panose="020B0604020202020204" pitchFamily="34" charset="0"/>
                <a:cs typeface="Arial" panose="020B0604020202020204" pitchFamily="34" charset="0"/>
              </a:rPr>
              <a:t>Cilvēku tirdzniecības jēdziens</a:t>
            </a:r>
          </a:p>
        </p:txBody>
      </p:sp>
    </p:spTree>
    <p:extLst>
      <p:ext uri="{BB962C8B-B14F-4D97-AF65-F5344CB8AC3E}">
        <p14:creationId xmlns:p14="http://schemas.microsoft.com/office/powerpoint/2010/main" val="266266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2C7A445-836F-4366-BBF3-425FB3F47399}"/>
              </a:ext>
            </a:extLst>
          </p:cNvPr>
          <p:cNvSpPr>
            <a:spLocks noGrp="1"/>
          </p:cNvSpPr>
          <p:nvPr>
            <p:ph idx="1"/>
          </p:nvPr>
        </p:nvSpPr>
        <p:spPr>
          <a:xfrm>
            <a:off x="838200" y="1825625"/>
            <a:ext cx="10642600" cy="4351338"/>
          </a:xfrm>
        </p:spPr>
        <p:txBody>
          <a:bodyPr>
            <a:normAutofit/>
          </a:bodyPr>
          <a:lstStyle/>
          <a:p>
            <a:pPr marL="0" indent="0" algn="just">
              <a:buNone/>
            </a:pPr>
            <a:endParaRPr lang="lv-LV" sz="1800" b="0" i="0" u="none" strike="noStrike" baseline="0" dirty="0">
              <a:solidFill>
                <a:srgbClr val="000000"/>
              </a:solidFill>
              <a:latin typeface="Times New Roman" panose="02020603050405020304" pitchFamily="18" charset="0"/>
            </a:endParaRPr>
          </a:p>
          <a:p>
            <a:pPr marL="0" marR="0" indent="0" algn="just" rtl="0">
              <a:buNone/>
            </a:pPr>
            <a:endParaRPr lang="lv-LV" sz="2000" b="0" i="0" u="none" strike="noStrike" baseline="0" dirty="0">
              <a:latin typeface="Times New Roman" panose="02020603050405020304" pitchFamily="18" charset="0"/>
            </a:endParaRPr>
          </a:p>
          <a:p>
            <a:pPr marL="0" marR="0" indent="0" algn="just" rtl="0">
              <a:buNone/>
            </a:pPr>
            <a:endParaRPr lang="lv-LV" sz="2000" b="0" i="0" u="none" strike="noStrike" baseline="0" dirty="0">
              <a:latin typeface="Times New Roman" panose="02020603050405020304" pitchFamily="18" charset="0"/>
            </a:endParaRPr>
          </a:p>
        </p:txBody>
      </p:sp>
      <p:sp>
        <p:nvSpPr>
          <p:cNvPr id="7" name="Virsraksts 1">
            <a:extLst>
              <a:ext uri="{FF2B5EF4-FFF2-40B4-BE49-F238E27FC236}">
                <a16:creationId xmlns:a16="http://schemas.microsoft.com/office/drawing/2014/main" id="{6CC0C3FF-1B27-4F1C-B335-CCF56700C8F2}"/>
              </a:ext>
            </a:extLst>
          </p:cNvPr>
          <p:cNvSpPr>
            <a:spLocks noGrp="1"/>
          </p:cNvSpPr>
          <p:nvPr>
            <p:ph type="title"/>
          </p:nvPr>
        </p:nvSpPr>
        <p:spPr>
          <a:xfrm>
            <a:off x="838200" y="365125"/>
            <a:ext cx="10709366" cy="885177"/>
          </a:xfrm>
        </p:spPr>
        <p:txBody>
          <a:bodyPr>
            <a:normAutofit/>
          </a:bodyPr>
          <a:lstStyle/>
          <a:p>
            <a:r>
              <a:rPr lang="lv-LV" sz="3200" dirty="0">
                <a:solidFill>
                  <a:srgbClr val="662D91"/>
                </a:solidFill>
                <a:latin typeface="Arial" panose="020B0604020202020204" pitchFamily="34" charset="0"/>
                <a:cs typeface="Arial" panose="020B0604020202020204" pitchFamily="34" charset="0"/>
              </a:rPr>
              <a:t>Cilvēku tirdzniecības indikatori</a:t>
            </a:r>
            <a:endParaRPr lang="lv-LV" sz="3200" dirty="0"/>
          </a:p>
        </p:txBody>
      </p:sp>
      <p:sp>
        <p:nvSpPr>
          <p:cNvPr id="9" name="Satura vietturis 2">
            <a:extLst>
              <a:ext uri="{FF2B5EF4-FFF2-40B4-BE49-F238E27FC236}">
                <a16:creationId xmlns:a16="http://schemas.microsoft.com/office/drawing/2014/main" id="{2A48EF2C-9DCE-43F1-95BC-02633B0AA27F}"/>
              </a:ext>
            </a:extLst>
          </p:cNvPr>
          <p:cNvSpPr txBox="1">
            <a:spLocks/>
          </p:cNvSpPr>
          <p:nvPr/>
        </p:nvSpPr>
        <p:spPr>
          <a:xfrm>
            <a:off x="838200" y="1483567"/>
            <a:ext cx="10613571" cy="4693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Cilvēku tirdzniecības indikatori ir pazīmes kuras dod pamatu uzskatīt, ka persona, iespējams, ir kļuvusi par cilvēku tirdzniecības upuri. </a:t>
            </a:r>
          </a:p>
          <a:p>
            <a:r>
              <a:rPr lang="lv-LV" dirty="0"/>
              <a:t>Ne visi indikatori, kuri tiks nosaukti turpmāk, būs konstatējami visās situācijās, kuras ir saistītas ar cilvēku tirdzniecību. </a:t>
            </a:r>
          </a:p>
          <a:p>
            <a:r>
              <a:rPr lang="lv-LV" dirty="0"/>
              <a:t>Tāpat šo indikatoru esamība automātiski nepierāda cilvēku tirdzniecības gadījumu. </a:t>
            </a:r>
          </a:p>
          <a:p>
            <a:r>
              <a:rPr lang="lv-LV" dirty="0"/>
              <a:t>Tomēr šo indikatoru vai to kopuma esībai būtu jānoved pie atbilstošas apstākļu pārbaudes.</a:t>
            </a:r>
          </a:p>
          <a:p>
            <a:r>
              <a:rPr lang="lv-LV" dirty="0"/>
              <a:t>Indikatori var būt spēcīgi vai vāji</a:t>
            </a:r>
          </a:p>
        </p:txBody>
      </p:sp>
    </p:spTree>
    <p:extLst>
      <p:ext uri="{BB962C8B-B14F-4D97-AF65-F5344CB8AC3E}">
        <p14:creationId xmlns:p14="http://schemas.microsoft.com/office/powerpoint/2010/main" val="245412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2C7A445-836F-4366-BBF3-425FB3F47399}"/>
              </a:ext>
            </a:extLst>
          </p:cNvPr>
          <p:cNvSpPr>
            <a:spLocks noGrp="1"/>
          </p:cNvSpPr>
          <p:nvPr>
            <p:ph idx="1"/>
          </p:nvPr>
        </p:nvSpPr>
        <p:spPr>
          <a:xfrm>
            <a:off x="838200" y="1825625"/>
            <a:ext cx="10642600" cy="4351338"/>
          </a:xfrm>
        </p:spPr>
        <p:txBody>
          <a:bodyPr>
            <a:normAutofit/>
          </a:bodyPr>
          <a:lstStyle/>
          <a:p>
            <a:pPr marL="0" indent="0" algn="just">
              <a:buNone/>
            </a:pPr>
            <a:endParaRPr lang="lv-LV" sz="1800" b="0" i="0" u="none" strike="noStrike" baseline="0" dirty="0">
              <a:solidFill>
                <a:srgbClr val="000000"/>
              </a:solidFill>
              <a:latin typeface="Times New Roman" panose="02020603050405020304" pitchFamily="18" charset="0"/>
            </a:endParaRPr>
          </a:p>
          <a:p>
            <a:pPr marL="0" marR="0" indent="0" algn="just" rtl="0">
              <a:buNone/>
            </a:pPr>
            <a:endParaRPr lang="lv-LV" sz="2000" b="0" i="0" u="none" strike="noStrike" baseline="0" dirty="0">
              <a:latin typeface="Times New Roman" panose="02020603050405020304" pitchFamily="18" charset="0"/>
            </a:endParaRPr>
          </a:p>
          <a:p>
            <a:pPr marL="0" marR="0" indent="0" algn="just" rtl="0">
              <a:buNone/>
            </a:pPr>
            <a:endParaRPr lang="lv-LV" sz="2000" b="0" i="0" u="none" strike="noStrike" baseline="0" dirty="0">
              <a:latin typeface="Times New Roman" panose="02020603050405020304" pitchFamily="18" charset="0"/>
            </a:endParaRPr>
          </a:p>
        </p:txBody>
      </p:sp>
      <p:pic>
        <p:nvPicPr>
          <p:cNvPr id="6" name="Attēls 5">
            <a:extLst>
              <a:ext uri="{FF2B5EF4-FFF2-40B4-BE49-F238E27FC236}">
                <a16:creationId xmlns:a16="http://schemas.microsoft.com/office/drawing/2014/main" id="{C81201AA-E2C2-4379-AFD3-0A26E73BE30A}"/>
              </a:ext>
            </a:extLst>
          </p:cNvPr>
          <p:cNvPicPr>
            <a:picLocks noChangeAspect="1"/>
          </p:cNvPicPr>
          <p:nvPr/>
        </p:nvPicPr>
        <p:blipFill>
          <a:blip r:embed="rId3"/>
          <a:stretch>
            <a:fillRect/>
          </a:stretch>
        </p:blipFill>
        <p:spPr>
          <a:xfrm>
            <a:off x="6793539" y="2024664"/>
            <a:ext cx="5047926" cy="3371380"/>
          </a:xfrm>
          <a:prstGeom prst="rect">
            <a:avLst/>
          </a:prstGeom>
        </p:spPr>
      </p:pic>
      <p:sp>
        <p:nvSpPr>
          <p:cNvPr id="11" name="Virsraksts 1">
            <a:extLst>
              <a:ext uri="{FF2B5EF4-FFF2-40B4-BE49-F238E27FC236}">
                <a16:creationId xmlns:a16="http://schemas.microsoft.com/office/drawing/2014/main" id="{5D02B238-C7D9-49CB-BE80-A625DDA6F4EE}"/>
              </a:ext>
            </a:extLst>
          </p:cNvPr>
          <p:cNvSpPr>
            <a:spLocks noGrp="1"/>
          </p:cNvSpPr>
          <p:nvPr>
            <p:ph type="title"/>
          </p:nvPr>
        </p:nvSpPr>
        <p:spPr>
          <a:xfrm>
            <a:off x="839788" y="457200"/>
            <a:ext cx="9906769" cy="674016"/>
          </a:xfrm>
        </p:spPr>
        <p:txBody>
          <a:bodyPr>
            <a:normAutofit/>
          </a:bodyPr>
          <a:lstStyle/>
          <a:p>
            <a:r>
              <a:rPr lang="lv-LV" sz="3200" dirty="0">
                <a:solidFill>
                  <a:srgbClr val="662D91"/>
                </a:solidFill>
                <a:latin typeface="Arial" panose="020B0604020202020204" pitchFamily="34" charset="0"/>
                <a:cs typeface="Arial" panose="020B0604020202020204" pitchFamily="34" charset="0"/>
              </a:rPr>
              <a:t>Vispārīgās cilvēku tirdzniecības pazīmes (indikatori)</a:t>
            </a:r>
            <a:endParaRPr lang="lv-LV" sz="3200" dirty="0"/>
          </a:p>
        </p:txBody>
      </p:sp>
      <p:sp>
        <p:nvSpPr>
          <p:cNvPr id="2" name="Taisnstūris 1">
            <a:extLst>
              <a:ext uri="{FF2B5EF4-FFF2-40B4-BE49-F238E27FC236}">
                <a16:creationId xmlns:a16="http://schemas.microsoft.com/office/drawing/2014/main" id="{071BE3CA-28CA-4CF5-BCBE-864B2A75148C}"/>
              </a:ext>
            </a:extLst>
          </p:cNvPr>
          <p:cNvSpPr/>
          <p:nvPr/>
        </p:nvSpPr>
        <p:spPr>
          <a:xfrm>
            <a:off x="593699" y="1825625"/>
            <a:ext cx="6096000" cy="3600986"/>
          </a:xfrm>
          <a:prstGeom prst="rect">
            <a:avLst/>
          </a:prstGeom>
        </p:spPr>
        <p:txBody>
          <a:bodyPr>
            <a:spAutoFit/>
          </a:bodyPr>
          <a:lstStyle/>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maz personīgo mantu;</a:t>
            </a:r>
            <a:endParaRPr lang="lv-LV" sz="19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nav savu finanšu līdzekļu, nav nekādu finanšu dokumentu, bankas kartes, konta;</a:t>
            </a:r>
            <a:endParaRPr lang="lv-LV" sz="19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nav personu apliecinošu dokumentu;</a:t>
            </a:r>
            <a:endParaRPr lang="lv-LV" sz="19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nevar paskaidrot, kur ir dzīvesvieta, adrese;</a:t>
            </a:r>
            <a:endParaRPr lang="lv-LV" sz="19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zināšanu trūkums par atrašanās vietu (nezina, kādā pilsētā atrodas);</a:t>
            </a:r>
            <a:endParaRPr lang="lv-LV" sz="19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ir daudz neatbilstību personas stāstā vai stāsts ir labi iestudēts, taču, uzdodot jautājumus, atkārto tikai iestudēto tekstu vai sāk jaukties detaļās;</a:t>
            </a:r>
            <a:endParaRPr lang="lv-LV" sz="19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sz="1900" dirty="0">
                <a:solidFill>
                  <a:srgbClr val="000000"/>
                </a:solidFill>
                <a:ea typeface="Times New Roman" panose="02020603050405020304" pitchFamily="18" charset="0"/>
              </a:rPr>
              <a:t>personas rīcībā ir telefons tikai ar vienu numuru, uz kuru jāzvana situācijās, kad nonāk institūcijā.</a:t>
            </a:r>
            <a:endParaRPr lang="lv-LV" sz="1900" dirty="0">
              <a:ea typeface="Times New Roman" panose="02020603050405020304" pitchFamily="18" charset="0"/>
            </a:endParaRPr>
          </a:p>
        </p:txBody>
      </p:sp>
    </p:spTree>
    <p:extLst>
      <p:ext uri="{BB962C8B-B14F-4D97-AF65-F5344CB8AC3E}">
        <p14:creationId xmlns:p14="http://schemas.microsoft.com/office/powerpoint/2010/main" val="142768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7685FECF-B7D0-4E55-AD58-C582ECA4EBA2}"/>
              </a:ext>
            </a:extLst>
          </p:cNvPr>
          <p:cNvPicPr>
            <a:picLocks noChangeAspect="1"/>
          </p:cNvPicPr>
          <p:nvPr/>
        </p:nvPicPr>
        <p:blipFill>
          <a:blip r:embed="rId3"/>
          <a:stretch>
            <a:fillRect/>
          </a:stretch>
        </p:blipFill>
        <p:spPr>
          <a:xfrm>
            <a:off x="1207075" y="323444"/>
            <a:ext cx="10705504" cy="963251"/>
          </a:xfrm>
          <a:prstGeom prst="rect">
            <a:avLst/>
          </a:prstGeom>
        </p:spPr>
      </p:pic>
      <p:pic>
        <p:nvPicPr>
          <p:cNvPr id="12" name="Attēls 11">
            <a:extLst>
              <a:ext uri="{FF2B5EF4-FFF2-40B4-BE49-F238E27FC236}">
                <a16:creationId xmlns:a16="http://schemas.microsoft.com/office/drawing/2014/main" id="{05753BCF-FEF4-4FF9-8783-B2FF2B95186F}"/>
              </a:ext>
            </a:extLst>
          </p:cNvPr>
          <p:cNvPicPr>
            <a:picLocks noChangeAspect="1"/>
          </p:cNvPicPr>
          <p:nvPr/>
        </p:nvPicPr>
        <p:blipFill>
          <a:blip r:embed="rId4"/>
          <a:stretch>
            <a:fillRect/>
          </a:stretch>
        </p:blipFill>
        <p:spPr>
          <a:xfrm>
            <a:off x="7285056" y="2139299"/>
            <a:ext cx="4548010" cy="3029975"/>
          </a:xfrm>
          <a:prstGeom prst="rect">
            <a:avLst/>
          </a:prstGeom>
        </p:spPr>
      </p:pic>
      <p:sp>
        <p:nvSpPr>
          <p:cNvPr id="5" name="Taisnstūris 4">
            <a:extLst>
              <a:ext uri="{FF2B5EF4-FFF2-40B4-BE49-F238E27FC236}">
                <a16:creationId xmlns:a16="http://schemas.microsoft.com/office/drawing/2014/main" id="{6E2C0731-2007-45E3-B763-BF09B419F99A}"/>
              </a:ext>
            </a:extLst>
          </p:cNvPr>
          <p:cNvSpPr/>
          <p:nvPr/>
        </p:nvSpPr>
        <p:spPr>
          <a:xfrm>
            <a:off x="687977" y="1628503"/>
            <a:ext cx="6531430" cy="3970318"/>
          </a:xfrm>
          <a:prstGeom prst="rect">
            <a:avLst/>
          </a:prstGeom>
        </p:spPr>
        <p:txBody>
          <a:bodyPr wrap="square">
            <a:spAutoFit/>
          </a:bodyPr>
          <a:lstStyle/>
          <a:p>
            <a:pPr indent="442595" algn="just">
              <a:spcAft>
                <a:spcPts val="0"/>
              </a:spcAft>
            </a:pPr>
            <a:r>
              <a:rPr lang="lv-LV" i="1" dirty="0">
                <a:solidFill>
                  <a:srgbClr val="000000"/>
                </a:solidFill>
                <a:ea typeface="Times New Roman" panose="02020603050405020304" pitchFamily="18" charset="0"/>
              </a:rPr>
              <a:t>Psiholoģiskās un fiziskās pazīmes, kas var radīt aizdomas, ka persona ir cilvēku tirdzniecības upuris</a:t>
            </a:r>
          </a:p>
          <a:p>
            <a:pPr indent="442595" algn="just">
              <a:spcAft>
                <a:spcPts val="0"/>
              </a:spcAft>
            </a:pP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cilvēks ir nobijies, satraukts, nomākts, pakļāvīgs, saspringts vai nervozs/paranoisks;</a:t>
            </a: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izrāda neparasti bailīgu vai satraucošu uzvedību, kad nonāk saskarsmē ar institūcijām;</a:t>
            </a: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izvairās no acu kontakta;</a:t>
            </a: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nav laika izjūtas;</a:t>
            </a: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fiziskais veselības stāvoklis liecina par veselības aprūpes trūkumu;</a:t>
            </a: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ir fiziskas pazīmes, ka personai bijis nepietiekams uzturs;</a:t>
            </a:r>
            <a:endParaRPr lang="lv-LV"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lv-LV" dirty="0">
                <a:solidFill>
                  <a:srgbClr val="000000"/>
                </a:solidFill>
                <a:ea typeface="Times New Roman" panose="02020603050405020304" pitchFamily="18" charset="0"/>
              </a:rPr>
              <a:t>pamanāmas fiziskas un/vai seksuālas vardarbības pazīmes,        fiziska ierobežošana, ieslodzīšana vai spīdzināšana.</a:t>
            </a:r>
            <a:endParaRPr lang="lv-LV" dirty="0">
              <a:ea typeface="Times New Roman" panose="02020603050405020304" pitchFamily="18" charset="0"/>
            </a:endParaRPr>
          </a:p>
        </p:txBody>
      </p:sp>
    </p:spTree>
    <p:extLst>
      <p:ext uri="{BB962C8B-B14F-4D97-AF65-F5344CB8AC3E}">
        <p14:creationId xmlns:p14="http://schemas.microsoft.com/office/powerpoint/2010/main" val="376807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Virsraksts 1">
            <a:extLst>
              <a:ext uri="{FF2B5EF4-FFF2-40B4-BE49-F238E27FC236}">
                <a16:creationId xmlns:a16="http://schemas.microsoft.com/office/drawing/2014/main" id="{E0A296E8-F8CF-4709-BF47-DCD07471D1CB}"/>
              </a:ext>
            </a:extLst>
          </p:cNvPr>
          <p:cNvSpPr>
            <a:spLocks noGrp="1"/>
          </p:cNvSpPr>
          <p:nvPr>
            <p:ph type="title"/>
          </p:nvPr>
        </p:nvSpPr>
        <p:spPr>
          <a:xfrm>
            <a:off x="838200" y="365126"/>
            <a:ext cx="10515600" cy="801824"/>
          </a:xfrm>
        </p:spPr>
        <p:txBody>
          <a:bodyPr>
            <a:normAutofit fontScale="90000"/>
          </a:bodyPr>
          <a:lstStyle/>
          <a:p>
            <a:r>
              <a:rPr lang="lv-LV" dirty="0">
                <a:solidFill>
                  <a:srgbClr val="662D91"/>
                </a:solidFill>
                <a:latin typeface="Arial" panose="020B0604020202020204" pitchFamily="34" charset="0"/>
                <a:cs typeface="Arial" panose="020B0604020202020204" pitchFamily="34" charset="0"/>
              </a:rPr>
              <a:t>Seksuālās ekspluatācijas pazīmes (indikatori)</a:t>
            </a:r>
            <a:endParaRPr lang="lv-LV" dirty="0"/>
          </a:p>
        </p:txBody>
      </p:sp>
      <p:sp>
        <p:nvSpPr>
          <p:cNvPr id="4" name="Satura vietturis 2">
            <a:extLst>
              <a:ext uri="{FF2B5EF4-FFF2-40B4-BE49-F238E27FC236}">
                <a16:creationId xmlns:a16="http://schemas.microsoft.com/office/drawing/2014/main" id="{BD7FF3B2-0617-43B4-B3B3-97EF4D1F3B1A}"/>
              </a:ext>
            </a:extLst>
          </p:cNvPr>
          <p:cNvSpPr>
            <a:spLocks noGrp="1"/>
          </p:cNvSpPr>
          <p:nvPr>
            <p:ph idx="1"/>
          </p:nvPr>
        </p:nvSpPr>
        <p:spPr>
          <a:xfrm>
            <a:off x="838200" y="1166950"/>
            <a:ext cx="7196528" cy="5010013"/>
          </a:xfrm>
        </p:spPr>
        <p:txBody>
          <a:bodyPr>
            <a:normAutofit fontScale="92500" lnSpcReduction="20000"/>
          </a:bodyPr>
          <a:lstStyle/>
          <a:p>
            <a:pPr marL="0" indent="0">
              <a:buNone/>
            </a:pPr>
            <a:endParaRPr lang="lv-LV" sz="2000" dirty="0"/>
          </a:p>
          <a:p>
            <a:pPr lvl="0"/>
            <a:r>
              <a:rPr lang="lv-LV" sz="2200" dirty="0"/>
              <a:t>persona var būt jebkurā vecumu grupā, bet tas ir atkarīgs arī no atrašanās vietas un pieprasījuma “tirgū”;</a:t>
            </a:r>
          </a:p>
          <a:p>
            <a:pPr lvl="0"/>
            <a:r>
              <a:rPr lang="lv-LV" sz="2200" dirty="0"/>
              <a:t>persona tiek pārvietota no viena bordeļa uz otru vai arī strādā vairākās vietās;</a:t>
            </a:r>
          </a:p>
          <a:p>
            <a:pPr lvl="0"/>
            <a:r>
              <a:rPr lang="lv-LV" sz="2200" dirty="0"/>
              <a:t>persona tiek pavadīta visur, kur tā dodas, tajā skaitā uz un no darba, kā arī uz jebkurām citām aktivitātēm;</a:t>
            </a:r>
          </a:p>
          <a:p>
            <a:pPr lvl="0"/>
            <a:r>
              <a:rPr lang="lv-LV" sz="2200" dirty="0"/>
              <a:t>personai ir tetovējumi vai citas zīmes, kuras norāda uz “piederību” konkrētam tirgotājam; </a:t>
            </a:r>
          </a:p>
          <a:p>
            <a:pPr lvl="0"/>
            <a:r>
              <a:rPr lang="lv-LV" sz="2200" dirty="0"/>
              <a:t>persona guļ darba vietā, kur apkalpo klientus; </a:t>
            </a:r>
          </a:p>
          <a:p>
            <a:pPr lvl="0"/>
            <a:r>
              <a:rPr lang="lv-LV" sz="2200" dirty="0"/>
              <a:t>persona dzīvo vai ceļo grupā, dažkārt ar citām personām, kuras runā citā valodā; </a:t>
            </a:r>
          </a:p>
          <a:p>
            <a:pPr lvl="0"/>
            <a:r>
              <a:rPr lang="lv-LV" sz="2200" dirty="0"/>
              <a:t>personai ir ļoti maz drēbju; </a:t>
            </a:r>
          </a:p>
          <a:p>
            <a:pPr lvl="0"/>
            <a:r>
              <a:rPr lang="lv-LV" sz="2200" dirty="0"/>
              <a:t>personai ir tikai tādas drēbes, kuras tipiski tiek nēsātas, kuras piedāvājot seksuāla rakstura pakalpojumus; </a:t>
            </a:r>
          </a:p>
          <a:p>
            <a:pPr lvl="0"/>
            <a:r>
              <a:rPr lang="lv-LV" sz="2200" dirty="0"/>
              <a:t>persona zina tikai ar seksu saistītus vārdus vietējā valodā vai valodā, kurā runā viņas klienti.</a:t>
            </a:r>
          </a:p>
          <a:p>
            <a:endParaRPr lang="lv-LV" sz="2000" dirty="0"/>
          </a:p>
        </p:txBody>
      </p:sp>
      <p:pic>
        <p:nvPicPr>
          <p:cNvPr id="2" name="Attēls 1">
            <a:extLst>
              <a:ext uri="{FF2B5EF4-FFF2-40B4-BE49-F238E27FC236}">
                <a16:creationId xmlns:a16="http://schemas.microsoft.com/office/drawing/2014/main" id="{15A1F7EB-26BF-4B6E-8FF4-E6245A7ACC13}"/>
              </a:ext>
            </a:extLst>
          </p:cNvPr>
          <p:cNvPicPr>
            <a:picLocks noChangeAspect="1"/>
          </p:cNvPicPr>
          <p:nvPr/>
        </p:nvPicPr>
        <p:blipFill>
          <a:blip r:embed="rId3"/>
          <a:stretch>
            <a:fillRect/>
          </a:stretch>
        </p:blipFill>
        <p:spPr>
          <a:xfrm>
            <a:off x="7844377" y="1781087"/>
            <a:ext cx="4087020" cy="4081542"/>
          </a:xfrm>
          <a:prstGeom prst="ellipse">
            <a:avLst/>
          </a:prstGeom>
          <a:ln>
            <a:noFill/>
          </a:ln>
          <a:effectLst>
            <a:softEdge rad="112500"/>
          </a:effectLst>
        </p:spPr>
      </p:pic>
    </p:spTree>
    <p:extLst>
      <p:ext uri="{BB962C8B-B14F-4D97-AF65-F5344CB8AC3E}">
        <p14:creationId xmlns:p14="http://schemas.microsoft.com/office/powerpoint/2010/main" val="283121117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ācija1" id="{BE118089-9291-4FC7-AD24-DB4116C3A724}" vid="{11CFE829-B64E-4365-9080-EC3AC889AA5A}"/>
    </a:ext>
  </a:extLst>
</a:theme>
</file>

<file path=docProps/app.xml><?xml version="1.0" encoding="utf-8"?>
<Properties xmlns="http://schemas.openxmlformats.org/officeDocument/2006/extended-properties" xmlns:vt="http://schemas.openxmlformats.org/officeDocument/2006/docPropsVTypes">
  <TotalTime>3019</TotalTime>
  <Words>2272</Words>
  <Application>Microsoft Office PowerPoint</Application>
  <PresentationFormat>Platekrāna</PresentationFormat>
  <Paragraphs>188</Paragraphs>
  <Slides>24</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24</vt:i4>
      </vt:variant>
    </vt:vector>
  </HeadingPairs>
  <TitlesOfParts>
    <vt:vector size="30" baseType="lpstr">
      <vt:lpstr>Arial</vt:lpstr>
      <vt:lpstr>Calibri</vt:lpstr>
      <vt:lpstr>Calibri Light</vt:lpstr>
      <vt:lpstr>Times New Roman</vt:lpstr>
      <vt:lpstr>Wingdings</vt:lpstr>
      <vt:lpstr>Office dizains</vt:lpstr>
      <vt:lpstr>PowerPoint prezentācija</vt:lpstr>
      <vt:lpstr>PowerPoint prezentācija</vt:lpstr>
      <vt:lpstr>PowerPoint prezentācija</vt:lpstr>
      <vt:lpstr>PowerPoint prezentācija</vt:lpstr>
      <vt:lpstr>PowerPoint prezentācija</vt:lpstr>
      <vt:lpstr>Cilvēku tirdzniecības indikatori</vt:lpstr>
      <vt:lpstr>Vispārīgās cilvēku tirdzniecības pazīmes (indikatori)</vt:lpstr>
      <vt:lpstr>PowerPoint prezentācija</vt:lpstr>
      <vt:lpstr>Seksuālās ekspluatācijas pazīmes (indikatori)</vt:lpstr>
      <vt:lpstr>Darba ekspluatācijas pazīmes (indikatori)</vt:lpstr>
      <vt:lpstr>Piespiešana ubagot un/vai veikt sīkus noziegumus</vt:lpstr>
      <vt:lpstr>Mājkalpības pazīmes (indikatori)</vt:lpstr>
      <vt:lpstr>Fiktīvās laulības</vt:lpstr>
      <vt:lpstr>Galvenās cilvēku tirdzniecības pazīmes migrācijas jomā</vt:lpstr>
      <vt:lpstr>Cilvēku tirdzniecības pazīmes (indikatori)</vt:lpstr>
      <vt:lpstr>Bērnu tirdzniecība</vt:lpstr>
      <vt:lpstr>Bērnu tirdzniecība</vt:lpstr>
      <vt:lpstr>Bērnu tirdzniecība</vt:lpstr>
      <vt:lpstr>Bērnu tirdzniecība</vt:lpstr>
      <vt:lpstr>Bērnu tirdzniecība</vt:lpstr>
      <vt:lpstr>Bērnu tirdzniecība indikatori (pazīmes)</vt:lpstr>
      <vt:lpstr>Bērnu tirdzniecība</vt:lpstr>
      <vt:lpstr>Jautājumi?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Daina Lepika</dc:creator>
  <cp:lastModifiedBy>Daina Lepika</cp:lastModifiedBy>
  <cp:revision>30</cp:revision>
  <cp:lastPrinted>2020-11-26T06:58:43Z</cp:lastPrinted>
  <dcterms:created xsi:type="dcterms:W3CDTF">2020-11-13T13:48:02Z</dcterms:created>
  <dcterms:modified xsi:type="dcterms:W3CDTF">2020-11-26T15:00:28Z</dcterms:modified>
</cp:coreProperties>
</file>