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65" r:id="rId4"/>
    <p:sldId id="269" r:id="rId5"/>
    <p:sldId id="268" r:id="rId6"/>
    <p:sldId id="258" r:id="rId7"/>
    <p:sldId id="267" r:id="rId8"/>
    <p:sldId id="264" r:id="rId9"/>
    <p:sldId id="259" r:id="rId10"/>
    <p:sldId id="272" r:id="rId11"/>
    <p:sldId id="271" r:id="rId12"/>
    <p:sldId id="273" r:id="rId13"/>
    <p:sldId id="260" r:id="rId14"/>
    <p:sldId id="274" r:id="rId15"/>
    <p:sldId id="276" r:id="rId16"/>
    <p:sldId id="278" r:id="rId17"/>
    <p:sldId id="277" r:id="rId18"/>
    <p:sldId id="275" r:id="rId19"/>
    <p:sldId id="262" r:id="rId20"/>
    <p:sldId id="280" r:id="rId21"/>
    <p:sldId id="282" r:id="rId22"/>
    <p:sldId id="281" r:id="rId23"/>
    <p:sldId id="279" r:id="rId24"/>
    <p:sldId id="284" r:id="rId25"/>
    <p:sldId id="285" r:id="rId26"/>
    <p:sldId id="283" r:id="rId27"/>
    <p:sldId id="286" r:id="rId28"/>
    <p:sldId id="263" r:id="rId29"/>
  </p:sldIdLst>
  <p:sldSz cx="18288000" cy="10287000"/>
  <p:notesSz cx="6797675" cy="9926638"/>
  <p:embeddedFontLst>
    <p:embeddedFont>
      <p:font typeface="IBM Plex Sans" panose="020B0503050203000203" pitchFamily="34" charset="0"/>
      <p:regular r:id="rId31"/>
      <p:bold r:id="rId32"/>
      <p:italic r:id="rId33"/>
      <p:boldItalic r:id="rId34"/>
    </p:embeddedFont>
    <p:embeddedFont>
      <p:font typeface="IBM Plex Sans Bold" panose="020B0803050203000203"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48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D52C64-45CF-4BC6-9DF5-DBDB23E73E55}" type="datetimeFigureOut">
              <a:rPr lang="lv-LV" smtClean="0"/>
              <a:t>07.02.2024</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836F905-A8C1-48A1-AF50-327BD60A9B20}" type="slidenum">
              <a:rPr lang="lv-LV" smtClean="0"/>
              <a:t>‹#›</a:t>
            </a:fld>
            <a:endParaRPr lang="lv-LV"/>
          </a:p>
        </p:txBody>
      </p:sp>
    </p:spTree>
    <p:extLst>
      <p:ext uri="{BB962C8B-B14F-4D97-AF65-F5344CB8AC3E}">
        <p14:creationId xmlns:p14="http://schemas.microsoft.com/office/powerpoint/2010/main" val="197545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spcBef>
                <a:spcPts val="1200"/>
              </a:spcBef>
              <a:spcAft>
                <a:spcPts val="300"/>
              </a:spcAft>
              <a:buFont typeface="+mj-lt"/>
              <a:buAutoNum type="arabicPeriod"/>
            </a:pPr>
            <a:r>
              <a:rPr lang="lv-LV" sz="1200" dirty="0">
                <a:effectLst/>
                <a:latin typeface="+mj-lt"/>
                <a:ea typeface="Times New Roman" panose="02020603050405020304" pitchFamily="18" charset="0"/>
              </a:rPr>
              <a:t>Viendzimuma pāru ģimeņu attēlojums – grāmatās “Rīta agrumā” un “Laiks gulēt iet”  </a:t>
            </a:r>
            <a:r>
              <a:rPr lang="lv-LV" sz="1200" dirty="0">
                <a:latin typeface="+mj-lt"/>
                <a:ea typeface="Times New Roman" panose="02020603050405020304" pitchFamily="18" charset="0"/>
              </a:rPr>
              <a:t>viendzimuma pāru ģimenes pieminētas kā </a:t>
            </a:r>
            <a:r>
              <a:rPr lang="lv-LV" sz="1200" dirty="0">
                <a:effectLst/>
                <a:latin typeface="+mj-lt"/>
                <a:ea typeface="Times New Roman" panose="02020603050405020304" pitchFamily="18" charset="0"/>
              </a:rPr>
              <a:t>sociāls vienums, tajā netiek veicināta homoseksuāla uzvedība vai sniegts seksuāla rakstura saturs</a:t>
            </a:r>
            <a:endParaRPr lang="lv-LV" sz="1200" dirty="0">
              <a:latin typeface="+mj-lt"/>
              <a:ea typeface="Times New Roman" panose="02020603050405020304" pitchFamily="18" charset="0"/>
            </a:endParaRPr>
          </a:p>
          <a:p>
            <a:pPr marL="742950" lvl="1" indent="-285750" algn="just">
              <a:spcBef>
                <a:spcPts val="1200"/>
              </a:spcBef>
              <a:spcAft>
                <a:spcPts val="300"/>
              </a:spcAft>
              <a:buFont typeface="+mj-lt"/>
              <a:buAutoNum type="arabicPeriod"/>
            </a:pPr>
            <a:r>
              <a:rPr lang="lv-LV" sz="1200" dirty="0" err="1">
                <a:effectLst/>
                <a:latin typeface="+mj-lt"/>
                <a:ea typeface="Times New Roman" panose="02020603050405020304" pitchFamily="18" charset="0"/>
              </a:rPr>
              <a:t>Dzimumidentitātes</a:t>
            </a:r>
            <a:r>
              <a:rPr lang="lv-LV" sz="1200" dirty="0">
                <a:effectLst/>
                <a:latin typeface="+mj-lt"/>
                <a:ea typeface="Times New Roman" panose="02020603050405020304" pitchFamily="18" charset="0"/>
              </a:rPr>
              <a:t> traucējumu skaidrojums - </a:t>
            </a:r>
            <a:r>
              <a:rPr lang="lv-LV" sz="1200" dirty="0">
                <a:solidFill>
                  <a:srgbClr val="1D1D1B"/>
                </a:solidFill>
                <a:latin typeface="+mj-lt"/>
                <a:ea typeface="Times New Roman" panose="02020603050405020304" pitchFamily="18" charset="0"/>
              </a:rPr>
              <a:t>g</a:t>
            </a:r>
            <a:r>
              <a:rPr lang="lv-LV" sz="1200" dirty="0">
                <a:solidFill>
                  <a:srgbClr val="1D1D1B"/>
                </a:solidFill>
                <a:effectLst/>
                <a:latin typeface="+mj-lt"/>
                <a:ea typeface="Times New Roman" panose="02020603050405020304" pitchFamily="18" charset="0"/>
              </a:rPr>
              <a:t>rāmatā “Tur lejā” publicētā informācija par sarežģītu </a:t>
            </a:r>
            <a:r>
              <a:rPr lang="lv-LV" sz="1200" dirty="0" err="1">
                <a:solidFill>
                  <a:srgbClr val="1D1D1B"/>
                </a:solidFill>
                <a:effectLst/>
                <a:latin typeface="+mj-lt"/>
                <a:ea typeface="Times New Roman" panose="02020603050405020304" pitchFamily="18" charset="0"/>
              </a:rPr>
              <a:t>dzimumidentitātes</a:t>
            </a:r>
            <a:r>
              <a:rPr lang="lv-LV" sz="1200" dirty="0">
                <a:solidFill>
                  <a:srgbClr val="1D1D1B"/>
                </a:solidFill>
                <a:effectLst/>
                <a:latin typeface="+mj-lt"/>
                <a:ea typeface="Times New Roman" panose="02020603050405020304" pitchFamily="18" charset="0"/>
              </a:rPr>
              <a:t> traucējumu stāvokli pirmsskolas vecuma bērnam var radīt maldīgu priekštatu gan par sieviešu un vīriešu dzimumu raksturīgām pazīmēm, gan par trešā dzimuma esību. Informācijas sniegšana par </a:t>
            </a:r>
            <a:r>
              <a:rPr lang="lv-LV" sz="1200" dirty="0" err="1">
                <a:solidFill>
                  <a:srgbClr val="1D1D1B"/>
                </a:solidFill>
                <a:effectLst/>
                <a:latin typeface="+mj-lt"/>
                <a:ea typeface="Times New Roman" panose="02020603050405020304" pitchFamily="18" charset="0"/>
              </a:rPr>
              <a:t>transpersonām</a:t>
            </a:r>
            <a:r>
              <a:rPr lang="lv-LV" sz="1200" dirty="0">
                <a:solidFill>
                  <a:srgbClr val="1D1D1B"/>
                </a:solidFill>
                <a:effectLst/>
                <a:latin typeface="+mj-lt"/>
                <a:ea typeface="Times New Roman" panose="02020603050405020304" pitchFamily="18" charset="0"/>
              </a:rPr>
              <a:t> pati par sevi nevar būt atzīta kā kaitīga, tā var veicināt izpratni un toleranci pret cilvēkiem, kuri piedzīvo </a:t>
            </a:r>
            <a:r>
              <a:rPr lang="lv-LV" sz="1200" dirty="0" err="1">
                <a:solidFill>
                  <a:srgbClr val="1D1D1B"/>
                </a:solidFill>
                <a:effectLst/>
                <a:latin typeface="+mj-lt"/>
                <a:ea typeface="Times New Roman" panose="02020603050405020304" pitchFamily="18" charset="0"/>
              </a:rPr>
              <a:t>dzimumidentitātes</a:t>
            </a:r>
            <a:r>
              <a:rPr lang="lv-LV" sz="1200" dirty="0">
                <a:solidFill>
                  <a:srgbClr val="1D1D1B"/>
                </a:solidFill>
                <a:effectLst/>
                <a:latin typeface="+mj-lt"/>
                <a:ea typeface="Times New Roman" panose="02020603050405020304" pitchFamily="18" charset="0"/>
              </a:rPr>
              <a:t> traucējumus</a:t>
            </a:r>
            <a:endParaRPr lang="lv-LV" sz="1200" dirty="0">
              <a:effectLst/>
              <a:latin typeface="+mj-lt"/>
              <a:ea typeface="Times New Roman" panose="02020603050405020304" pitchFamily="18" charset="0"/>
            </a:endParaRPr>
          </a:p>
          <a:p>
            <a:pPr marL="742950" lvl="1" indent="-285750" algn="just">
              <a:spcBef>
                <a:spcPts val="1200"/>
              </a:spcBef>
              <a:spcAft>
                <a:spcPts val="300"/>
              </a:spcAft>
              <a:buFont typeface="+mj-lt"/>
              <a:buAutoNum type="arabicPeriod"/>
            </a:pPr>
            <a:r>
              <a:rPr lang="lv-LV" sz="1200" dirty="0">
                <a:effectLst/>
                <a:latin typeface="+mj-lt"/>
                <a:ea typeface="Times New Roman" panose="02020603050405020304" pitchFamily="18" charset="0"/>
              </a:rPr>
              <a:t>Kaitīgas seksuālās uzvedības veicināšana - </a:t>
            </a:r>
          </a:p>
          <a:p>
            <a:endParaRPr lang="lv-LV" dirty="0"/>
          </a:p>
        </p:txBody>
      </p:sp>
      <p:sp>
        <p:nvSpPr>
          <p:cNvPr id="4" name="Slide Number Placeholder 3"/>
          <p:cNvSpPr>
            <a:spLocks noGrp="1"/>
          </p:cNvSpPr>
          <p:nvPr>
            <p:ph type="sldNum" sz="quarter" idx="5"/>
          </p:nvPr>
        </p:nvSpPr>
        <p:spPr/>
        <p:txBody>
          <a:bodyPr/>
          <a:lstStyle/>
          <a:p>
            <a:fld id="{2836F905-A8C1-48A1-AF50-327BD60A9B20}" type="slidenum">
              <a:rPr lang="lv-LV" smtClean="0"/>
              <a:t>8</a:t>
            </a:fld>
            <a:endParaRPr lang="lv-LV"/>
          </a:p>
        </p:txBody>
      </p:sp>
    </p:spTree>
    <p:extLst>
      <p:ext uri="{BB962C8B-B14F-4D97-AF65-F5344CB8AC3E}">
        <p14:creationId xmlns:p14="http://schemas.microsoft.com/office/powerpoint/2010/main" val="37292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118EC-A779-30EB-15D9-C335D37E5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AEFD4-C9AF-17E1-D211-FD86760F1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76643-5B83-BE84-F3DC-55AE676ACDC2}"/>
              </a:ext>
            </a:extLst>
          </p:cNvPr>
          <p:cNvSpPr>
            <a:spLocks noGrp="1"/>
          </p:cNvSpPr>
          <p:nvPr>
            <p:ph type="body" idx="1"/>
          </p:nvPr>
        </p:nvSpPr>
        <p:spPr/>
        <p:txBody>
          <a:bodyPr/>
          <a:lstStyle/>
          <a:p>
            <a:pPr marL="742950" lvl="1" indent="-285750" algn="just">
              <a:spcBef>
                <a:spcPts val="1200"/>
              </a:spcBef>
              <a:spcAft>
                <a:spcPts val="300"/>
              </a:spcAft>
              <a:buFont typeface="+mj-lt"/>
              <a:buAutoNum type="arabicPeriod"/>
            </a:pPr>
            <a:r>
              <a:rPr lang="lv-LV" sz="1200" dirty="0">
                <a:effectLst/>
                <a:latin typeface="+mj-lt"/>
                <a:ea typeface="Times New Roman" panose="02020603050405020304" pitchFamily="18" charset="0"/>
              </a:rPr>
              <a:t>Viendzimuma pāru ģimeņu attēlojums – grāmatās “Rīta agrumā” un “Laiks gulēt iet”  </a:t>
            </a:r>
            <a:r>
              <a:rPr lang="lv-LV" sz="1200" dirty="0">
                <a:latin typeface="+mj-lt"/>
                <a:ea typeface="Times New Roman" panose="02020603050405020304" pitchFamily="18" charset="0"/>
              </a:rPr>
              <a:t>viendzimuma pāru ģimenes pieminētas kā </a:t>
            </a:r>
            <a:r>
              <a:rPr lang="lv-LV" sz="1200" dirty="0">
                <a:effectLst/>
                <a:latin typeface="+mj-lt"/>
                <a:ea typeface="Times New Roman" panose="02020603050405020304" pitchFamily="18" charset="0"/>
              </a:rPr>
              <a:t>sociāls vienums, tajā netiek veicināta homoseksuāla uzvedība vai sniegts seksuāla rakstura saturs</a:t>
            </a:r>
            <a:endParaRPr lang="lv-LV" sz="1200" dirty="0">
              <a:latin typeface="+mj-lt"/>
              <a:ea typeface="Times New Roman" panose="02020603050405020304" pitchFamily="18" charset="0"/>
            </a:endParaRPr>
          </a:p>
          <a:p>
            <a:pPr marL="742950" lvl="1" indent="-285750" algn="just">
              <a:spcBef>
                <a:spcPts val="1200"/>
              </a:spcBef>
              <a:spcAft>
                <a:spcPts val="300"/>
              </a:spcAft>
              <a:buFont typeface="+mj-lt"/>
              <a:buAutoNum type="arabicPeriod"/>
            </a:pPr>
            <a:r>
              <a:rPr lang="lv-LV" sz="1200" dirty="0" err="1">
                <a:effectLst/>
                <a:latin typeface="+mj-lt"/>
                <a:ea typeface="Times New Roman" panose="02020603050405020304" pitchFamily="18" charset="0"/>
              </a:rPr>
              <a:t>Dzimumidentitātes</a:t>
            </a:r>
            <a:r>
              <a:rPr lang="lv-LV" sz="1200" dirty="0">
                <a:effectLst/>
                <a:latin typeface="+mj-lt"/>
                <a:ea typeface="Times New Roman" panose="02020603050405020304" pitchFamily="18" charset="0"/>
              </a:rPr>
              <a:t> traucējumu skaidrojums - </a:t>
            </a:r>
            <a:r>
              <a:rPr lang="lv-LV" sz="1200" dirty="0">
                <a:solidFill>
                  <a:srgbClr val="1D1D1B"/>
                </a:solidFill>
                <a:latin typeface="+mj-lt"/>
                <a:ea typeface="Times New Roman" panose="02020603050405020304" pitchFamily="18" charset="0"/>
              </a:rPr>
              <a:t>g</a:t>
            </a:r>
            <a:r>
              <a:rPr lang="lv-LV" sz="1200" dirty="0">
                <a:solidFill>
                  <a:srgbClr val="1D1D1B"/>
                </a:solidFill>
                <a:effectLst/>
                <a:latin typeface="+mj-lt"/>
                <a:ea typeface="Times New Roman" panose="02020603050405020304" pitchFamily="18" charset="0"/>
              </a:rPr>
              <a:t>rāmatā “Tur lejā” publicētā informācija par sarežģītu </a:t>
            </a:r>
            <a:r>
              <a:rPr lang="lv-LV" sz="1200" dirty="0" err="1">
                <a:solidFill>
                  <a:srgbClr val="1D1D1B"/>
                </a:solidFill>
                <a:effectLst/>
                <a:latin typeface="+mj-lt"/>
                <a:ea typeface="Times New Roman" panose="02020603050405020304" pitchFamily="18" charset="0"/>
              </a:rPr>
              <a:t>dzimumidentitātes</a:t>
            </a:r>
            <a:r>
              <a:rPr lang="lv-LV" sz="1200" dirty="0">
                <a:solidFill>
                  <a:srgbClr val="1D1D1B"/>
                </a:solidFill>
                <a:effectLst/>
                <a:latin typeface="+mj-lt"/>
                <a:ea typeface="Times New Roman" panose="02020603050405020304" pitchFamily="18" charset="0"/>
              </a:rPr>
              <a:t> traucējumu stāvokli pirmsskolas vecuma bērnam var radīt maldīgu priekštatu gan par sieviešu un vīriešu dzimumu raksturīgām pazīmēm, gan par trešā dzimuma esību. Informācijas sniegšana par </a:t>
            </a:r>
            <a:r>
              <a:rPr lang="lv-LV" sz="1200" dirty="0" err="1">
                <a:solidFill>
                  <a:srgbClr val="1D1D1B"/>
                </a:solidFill>
                <a:effectLst/>
                <a:latin typeface="+mj-lt"/>
                <a:ea typeface="Times New Roman" panose="02020603050405020304" pitchFamily="18" charset="0"/>
              </a:rPr>
              <a:t>transpersonām</a:t>
            </a:r>
            <a:r>
              <a:rPr lang="lv-LV" sz="1200" dirty="0">
                <a:solidFill>
                  <a:srgbClr val="1D1D1B"/>
                </a:solidFill>
                <a:effectLst/>
                <a:latin typeface="+mj-lt"/>
                <a:ea typeface="Times New Roman" panose="02020603050405020304" pitchFamily="18" charset="0"/>
              </a:rPr>
              <a:t> pati par sevi nevar būt atzīta kā kaitīga, tā var veicināt izpratni un toleranci pret cilvēkiem, kuri piedzīvo </a:t>
            </a:r>
            <a:r>
              <a:rPr lang="lv-LV" sz="1200" dirty="0" err="1">
                <a:solidFill>
                  <a:srgbClr val="1D1D1B"/>
                </a:solidFill>
                <a:effectLst/>
                <a:latin typeface="+mj-lt"/>
                <a:ea typeface="Times New Roman" panose="02020603050405020304" pitchFamily="18" charset="0"/>
              </a:rPr>
              <a:t>dzimumidentitātes</a:t>
            </a:r>
            <a:r>
              <a:rPr lang="lv-LV" sz="1200" dirty="0">
                <a:solidFill>
                  <a:srgbClr val="1D1D1B"/>
                </a:solidFill>
                <a:effectLst/>
                <a:latin typeface="+mj-lt"/>
                <a:ea typeface="Times New Roman" panose="02020603050405020304" pitchFamily="18" charset="0"/>
              </a:rPr>
              <a:t> traucējumus</a:t>
            </a:r>
            <a:endParaRPr lang="lv-LV" sz="1200" dirty="0">
              <a:effectLst/>
              <a:latin typeface="+mj-lt"/>
              <a:ea typeface="Times New Roman" panose="02020603050405020304" pitchFamily="18" charset="0"/>
            </a:endParaRPr>
          </a:p>
          <a:p>
            <a:pPr marL="742950" lvl="1" indent="-285750" algn="just">
              <a:spcBef>
                <a:spcPts val="1200"/>
              </a:spcBef>
              <a:spcAft>
                <a:spcPts val="300"/>
              </a:spcAft>
              <a:buFont typeface="+mj-lt"/>
              <a:buAutoNum type="arabicPeriod"/>
            </a:pPr>
            <a:r>
              <a:rPr lang="lv-LV" sz="1200" dirty="0">
                <a:effectLst/>
                <a:latin typeface="+mj-lt"/>
                <a:ea typeface="Times New Roman" panose="02020603050405020304" pitchFamily="18" charset="0"/>
              </a:rPr>
              <a:t>Kaitīgas seksuālās uzvedības veicināšana - </a:t>
            </a:r>
          </a:p>
          <a:p>
            <a:endParaRPr lang="lv-LV" dirty="0"/>
          </a:p>
        </p:txBody>
      </p:sp>
      <p:sp>
        <p:nvSpPr>
          <p:cNvPr id="4" name="Slide Number Placeholder 3">
            <a:extLst>
              <a:ext uri="{FF2B5EF4-FFF2-40B4-BE49-F238E27FC236}">
                <a16:creationId xmlns:a16="http://schemas.microsoft.com/office/drawing/2014/main" id="{B5D15B54-3CDB-42B6-98C6-FCB71A871086}"/>
              </a:ext>
            </a:extLst>
          </p:cNvPr>
          <p:cNvSpPr>
            <a:spLocks noGrp="1"/>
          </p:cNvSpPr>
          <p:nvPr>
            <p:ph type="sldNum" sz="quarter" idx="5"/>
          </p:nvPr>
        </p:nvSpPr>
        <p:spPr/>
        <p:txBody>
          <a:bodyPr/>
          <a:lstStyle/>
          <a:p>
            <a:fld id="{2836F905-A8C1-48A1-AF50-327BD60A9B20}" type="slidenum">
              <a:rPr lang="lv-LV" smtClean="0"/>
              <a:t>10</a:t>
            </a:fld>
            <a:endParaRPr lang="lv-LV"/>
          </a:p>
        </p:txBody>
      </p:sp>
    </p:spTree>
    <p:extLst>
      <p:ext uri="{BB962C8B-B14F-4D97-AF65-F5344CB8AC3E}">
        <p14:creationId xmlns:p14="http://schemas.microsoft.com/office/powerpoint/2010/main" val="19029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lvl="0" indent="-342900">
              <a:buFont typeface="Symbol" panose="05050102010706020507" pitchFamily="18" charset="2"/>
              <a:buChar char=""/>
            </a:pPr>
            <a:r>
              <a:rPr lang="lv-LV" sz="1800" dirty="0">
                <a:effectLst/>
                <a:latin typeface="Calibri" panose="020F0502020204030204" pitchFamily="34" charset="0"/>
                <a:ea typeface="Times New Roman" panose="02020603050405020304" pitchFamily="18" charset="0"/>
              </a:rPr>
              <a:t>Cietušajiem bērniem bija jānodrošina rehabilitācija, kā vardarbībā cietušajiem, viņiem pienācās arī valsts kompensācija. Rehabilitācija ir īpaši svarīga, lai bērni nākotnē paši nekļūst par </a:t>
            </a:r>
            <a:r>
              <a:rPr lang="lv-LV" sz="1800" dirty="0" err="1">
                <a:effectLst/>
                <a:latin typeface="Calibri" panose="020F0502020204030204" pitchFamily="34" charset="0"/>
                <a:ea typeface="Times New Roman" panose="02020603050405020304" pitchFamily="18" charset="0"/>
              </a:rPr>
              <a:t>pārdarītaju</a:t>
            </a:r>
            <a:r>
              <a:rPr lang="lv-LV" sz="1800" dirty="0">
                <a:effectLst/>
                <a:latin typeface="Calibri" panose="020F0502020204030204" pitchFamily="34" charset="0"/>
                <a:ea typeface="Times New Roman" panose="02020603050405020304" pitchFamily="18" charset="0"/>
              </a:rPr>
              <a:t>. Šajā epizodē pāridarītājs visticamāk pats ir bijis vardarbības upuris. Par katru šādu gadījumu ir jāinformē policija. </a:t>
            </a:r>
            <a:endParaRPr lang="lv-LV" sz="1800" dirty="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lv-LV" sz="1800" dirty="0">
                <a:effectLst/>
                <a:latin typeface="Calibri" panose="020F0502020204030204" pitchFamily="34" charset="0"/>
                <a:ea typeface="Times New Roman" panose="02020603050405020304" pitchFamily="18" charset="0"/>
              </a:rPr>
              <a:t>Principā bērniem nevar vērtēt “piekrišanu” vai “brīvprātīgu līdzdalību”, pat, ja epizodes atkārtojas, tas nenozīmē, ka bērni tam ir varējuši psiholoģiski vai mentāli piekrist. Katrs gadījums prasa iesaistīšanos, lai novērstu šādu gadījumu turpmāko atkārtošanos. Ņemot vērā, ka abi bērni nebija sasnieguši 16 gadu vecumu, tad reakcijai vajadzētu būt tādai, kas turpmāk novērstu šādu gadījumu atkārtošanos starp bērnu nama bērniem.</a:t>
            </a:r>
            <a:endParaRPr lang="lv-LV" sz="1800" dirty="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lv-LV" sz="1800" dirty="0">
                <a:effectLst/>
                <a:latin typeface="Calibri" panose="020F0502020204030204" pitchFamily="34" charset="0"/>
                <a:ea typeface="Times New Roman" panose="02020603050405020304" pitchFamily="18" charset="0"/>
              </a:rPr>
              <a:t>Bērnu namos bērnu </a:t>
            </a:r>
            <a:r>
              <a:rPr lang="lv-LV" sz="1800" dirty="0" err="1">
                <a:effectLst/>
                <a:latin typeface="Calibri" panose="020F0502020204030204" pitchFamily="34" charset="0"/>
                <a:ea typeface="Times New Roman" panose="02020603050405020304" pitchFamily="18" charset="0"/>
              </a:rPr>
              <a:t>seksualizētā</a:t>
            </a:r>
            <a:r>
              <a:rPr lang="lv-LV" sz="1800" dirty="0">
                <a:effectLst/>
                <a:latin typeface="Calibri" panose="020F0502020204030204" pitchFamily="34" charset="0"/>
                <a:ea typeface="Times New Roman" panose="02020603050405020304" pitchFamily="18" charset="0"/>
              </a:rPr>
              <a:t> uzvedība tiešām ir izplatīta. Diemžēl bērni iestādēs ir īpaši nepasargāti no citu bērnu veiktās kaitējošas seksuālas uzvedības. Šajās iestādēs ir bieži sastopami arī faktiski noziegumi pret bērniem (ko veic paši bērni vai citi </a:t>
            </a:r>
            <a:r>
              <a:rPr lang="lv-LV" sz="1800" dirty="0" err="1">
                <a:effectLst/>
                <a:latin typeface="Calibri" panose="020F0502020204030204" pitchFamily="34" charset="0"/>
                <a:ea typeface="Times New Roman" panose="02020603050405020304" pitchFamily="18" charset="0"/>
              </a:rPr>
              <a:t>pieaugšie</a:t>
            </a:r>
            <a:r>
              <a:rPr lang="lv-LV" sz="1800" dirty="0">
                <a:effectLst/>
                <a:latin typeface="Calibri" panose="020F0502020204030204" pitchFamily="34" charset="0"/>
                <a:ea typeface="Times New Roman" panose="02020603050405020304" pitchFamily="18" charset="0"/>
              </a:rPr>
              <a:t>), bet no darbinieku puses nereti ir attieksme – ka nu viņi visi tā dara un paši tam piekrīt. Uz šādiem gadījumiem ir svarīgi reaģēt, nevis normalizēt. Un te ir svarīga visu valsts atbildīgo iestāžu iesaiste – aprūpes centri, Valsts policija, Bērnu aizsardzības centrs, sociālais dienests, bāriņtiesa.</a:t>
            </a:r>
            <a:endParaRPr lang="lv-LV" sz="1800" dirty="0">
              <a:effectLst/>
              <a:latin typeface="Calibri" panose="020F0502020204030204" pitchFamily="34" charset="0"/>
              <a:ea typeface="Aptos" panose="020B0004020202020204" pitchFamily="34" charset="0"/>
            </a:endParaRPr>
          </a:p>
          <a:p>
            <a:pPr marL="457200"/>
            <a:r>
              <a:rPr lang="lv-LV" sz="1800" dirty="0">
                <a:effectLst/>
                <a:latin typeface="Calibri" panose="020F0502020204030204" pitchFamily="34" charset="0"/>
                <a:ea typeface="Aptos" panose="020B0004020202020204" pitchFamily="34" charset="0"/>
              </a:rPr>
              <a:t> </a:t>
            </a:r>
          </a:p>
          <a:p>
            <a:endParaRPr lang="lv-LV" dirty="0"/>
          </a:p>
        </p:txBody>
      </p:sp>
      <p:sp>
        <p:nvSpPr>
          <p:cNvPr id="4" name="Slaida numura vietturis 3"/>
          <p:cNvSpPr>
            <a:spLocks noGrp="1"/>
          </p:cNvSpPr>
          <p:nvPr>
            <p:ph type="sldNum" sz="quarter" idx="5"/>
          </p:nvPr>
        </p:nvSpPr>
        <p:spPr/>
        <p:txBody>
          <a:bodyPr/>
          <a:lstStyle/>
          <a:p>
            <a:fld id="{2836F905-A8C1-48A1-AF50-327BD60A9B20}" type="slidenum">
              <a:rPr lang="lv-LV" smtClean="0"/>
              <a:t>20</a:t>
            </a:fld>
            <a:endParaRPr lang="lv-LV"/>
          </a:p>
        </p:txBody>
      </p:sp>
    </p:spTree>
    <p:extLst>
      <p:ext uri="{BB962C8B-B14F-4D97-AF65-F5344CB8AC3E}">
        <p14:creationId xmlns:p14="http://schemas.microsoft.com/office/powerpoint/2010/main" val="249964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7329882">
            <a:off x="14368438" y="223752"/>
            <a:ext cx="9209096" cy="9232176"/>
          </a:xfrm>
          <a:custGeom>
            <a:avLst/>
            <a:gdLst/>
            <a:ahLst/>
            <a:cxnLst/>
            <a:rect l="l" t="t" r="r" b="b"/>
            <a:pathLst>
              <a:path w="9209096" h="9232176">
                <a:moveTo>
                  <a:pt x="0" y="0"/>
                </a:moveTo>
                <a:lnTo>
                  <a:pt x="9209096" y="0"/>
                </a:lnTo>
                <a:lnTo>
                  <a:pt x="9209096" y="9232176"/>
                </a:lnTo>
                <a:lnTo>
                  <a:pt x="0" y="9232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662915" y="-266700"/>
            <a:ext cx="10668000" cy="4151027"/>
          </a:xfrm>
          <a:custGeom>
            <a:avLst/>
            <a:gdLst/>
            <a:ahLst/>
            <a:cxnLst/>
            <a:rect l="l" t="t" r="r" b="b"/>
            <a:pathLst>
              <a:path w="12017564" h="4994016">
                <a:moveTo>
                  <a:pt x="0" y="0"/>
                </a:moveTo>
                <a:lnTo>
                  <a:pt x="12017564" y="0"/>
                </a:lnTo>
                <a:lnTo>
                  <a:pt x="12017564" y="4994017"/>
                </a:lnTo>
                <a:lnTo>
                  <a:pt x="0" y="4994017"/>
                </a:lnTo>
                <a:lnTo>
                  <a:pt x="0" y="0"/>
                </a:lnTo>
                <a:close/>
              </a:path>
            </a:pathLst>
          </a:custGeom>
          <a:blipFill>
            <a:blip r:embed="rId4"/>
            <a:stretch>
              <a:fillRect/>
            </a:stretch>
          </a:blipFill>
        </p:spPr>
        <p:txBody>
          <a:bodyPr/>
          <a:lstStyle/>
          <a:p>
            <a:endParaRPr lang="lv-LV"/>
          </a:p>
        </p:txBody>
      </p:sp>
      <p:sp>
        <p:nvSpPr>
          <p:cNvPr id="4" name="Freeform 4"/>
          <p:cNvSpPr/>
          <p:nvPr/>
        </p:nvSpPr>
        <p:spPr>
          <a:xfrm>
            <a:off x="13028460" y="4610100"/>
            <a:ext cx="9757080" cy="6768974"/>
          </a:xfrm>
          <a:custGeom>
            <a:avLst/>
            <a:gdLst/>
            <a:ahLst/>
            <a:cxnLst/>
            <a:rect l="l" t="t" r="r" b="b"/>
            <a:pathLst>
              <a:path w="9757080" h="6768974">
                <a:moveTo>
                  <a:pt x="0" y="0"/>
                </a:moveTo>
                <a:lnTo>
                  <a:pt x="9757080" y="0"/>
                </a:lnTo>
                <a:lnTo>
                  <a:pt x="9757080" y="6768974"/>
                </a:lnTo>
                <a:lnTo>
                  <a:pt x="0" y="6768974"/>
                </a:lnTo>
                <a:lnTo>
                  <a:pt x="0" y="0"/>
                </a:lnTo>
                <a:close/>
              </a:path>
            </a:pathLst>
          </a:custGeom>
          <a:blipFill>
            <a:blip r:embed="rId5">
              <a:alphaModFix amt="50000"/>
            </a:blip>
            <a:stretch>
              <a:fillRect/>
            </a:stretch>
          </a:blipFill>
        </p:spPr>
        <p:txBody>
          <a:bodyPr/>
          <a:lstStyle/>
          <a:p>
            <a:endParaRPr lang="lv-LV"/>
          </a:p>
        </p:txBody>
      </p:sp>
      <p:sp>
        <p:nvSpPr>
          <p:cNvPr id="5" name="TextBox 5"/>
          <p:cNvSpPr txBox="1"/>
          <p:nvPr/>
        </p:nvSpPr>
        <p:spPr>
          <a:xfrm>
            <a:off x="0" y="3619500"/>
            <a:ext cx="16459200" cy="4805354"/>
          </a:xfrm>
          <a:prstGeom prst="rect">
            <a:avLst/>
          </a:prstGeom>
        </p:spPr>
        <p:txBody>
          <a:bodyPr wrap="square" lIns="0" tIns="0" rIns="0" bIns="0" rtlCol="0" anchor="t">
            <a:spAutoFit/>
          </a:bodyPr>
          <a:lstStyle/>
          <a:p>
            <a:pPr algn="ctr">
              <a:lnSpc>
                <a:spcPts val="7840"/>
              </a:lnSpc>
            </a:pPr>
            <a:r>
              <a:rPr lang="en-US" sz="5600" dirty="0">
                <a:solidFill>
                  <a:srgbClr val="000000"/>
                </a:solidFill>
                <a:latin typeface="IBM Plex Sans"/>
              </a:rPr>
              <a:t>Preses </a:t>
            </a:r>
            <a:r>
              <a:rPr lang="en-US" sz="5600" dirty="0" err="1">
                <a:solidFill>
                  <a:srgbClr val="000000"/>
                </a:solidFill>
                <a:latin typeface="IBM Plex Sans"/>
              </a:rPr>
              <a:t>konference</a:t>
            </a:r>
            <a:endParaRPr lang="en-US" sz="5600" dirty="0">
              <a:solidFill>
                <a:srgbClr val="000000"/>
              </a:solidFill>
              <a:latin typeface="IBM Plex Sans"/>
            </a:endParaRPr>
          </a:p>
          <a:p>
            <a:pPr algn="ctr">
              <a:lnSpc>
                <a:spcPts val="11200"/>
              </a:lnSpc>
            </a:pPr>
            <a:r>
              <a:rPr lang="lv-LV" sz="7200" dirty="0">
                <a:solidFill>
                  <a:srgbClr val="67378C"/>
                </a:solidFill>
                <a:latin typeface="IBM Plex Sans Bold"/>
              </a:rPr>
              <a:t>Bērnu seksuālā izglītība:</a:t>
            </a:r>
          </a:p>
          <a:p>
            <a:pPr algn="ctr">
              <a:lnSpc>
                <a:spcPts val="11200"/>
              </a:lnSpc>
            </a:pPr>
            <a:r>
              <a:rPr lang="lv-LV" sz="7200" dirty="0">
                <a:solidFill>
                  <a:srgbClr val="67378C"/>
                </a:solidFill>
                <a:latin typeface="IBM Plex Sans Bold"/>
              </a:rPr>
              <a:t>Grāmatas bērniem un speciālistiem</a:t>
            </a:r>
            <a:endParaRPr lang="en-US" sz="7200" dirty="0">
              <a:solidFill>
                <a:srgbClr val="67378C"/>
              </a:solidFill>
              <a:latin typeface="IBM Plex Sans Bold"/>
            </a:endParaRPr>
          </a:p>
          <a:p>
            <a:pPr algn="ctr">
              <a:lnSpc>
                <a:spcPts val="7840"/>
              </a:lnSpc>
              <a:spcBef>
                <a:spcPct val="0"/>
              </a:spcBef>
            </a:pPr>
            <a:r>
              <a:rPr lang="en-US" sz="5600" dirty="0">
                <a:solidFill>
                  <a:srgbClr val="000000"/>
                </a:solidFill>
                <a:latin typeface="IBM Plex Sans"/>
              </a:rPr>
              <a:t>07.02.2024.</a:t>
            </a:r>
          </a:p>
        </p:txBody>
      </p:sp>
      <p:sp>
        <p:nvSpPr>
          <p:cNvPr id="6" name="Freeform 6"/>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5">
              <a:alphaModFix amt="50000"/>
            </a:blip>
            <a:stretch>
              <a:fillRect/>
            </a:stretch>
          </a:blipFill>
        </p:spPr>
        <p:txBody>
          <a:bodyPr/>
          <a:lstStyle/>
          <a:p>
            <a:endParaRPr lang="lv-LV"/>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ED3B70AB-F073-5709-011B-4D9B8FC12E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0A2405-3D4B-C6E2-9B8B-B32B81493363}"/>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12BF291A-0190-27D4-F282-D0EF17A739AE}"/>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5">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F3527996-CAF6-CA29-8FB6-D5D9A64DFD03}"/>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6"/>
            <a:stretch>
              <a:fillRect/>
            </a:stretch>
          </a:blipFill>
        </p:spPr>
        <p:txBody>
          <a:bodyPr/>
          <a:lstStyle/>
          <a:p>
            <a:endParaRPr lang="lv-LV"/>
          </a:p>
        </p:txBody>
      </p:sp>
      <p:sp>
        <p:nvSpPr>
          <p:cNvPr id="5" name="TextBox 5">
            <a:extLst>
              <a:ext uri="{FF2B5EF4-FFF2-40B4-BE49-F238E27FC236}">
                <a16:creationId xmlns:a16="http://schemas.microsoft.com/office/drawing/2014/main" id="{7B5BEE47-5F2D-891E-6A62-A459795873B6}"/>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7A2B0B00-C650-5F7C-36AF-7B6594C6A106}"/>
              </a:ext>
            </a:extLst>
          </p:cNvPr>
          <p:cNvSpPr txBox="1"/>
          <p:nvPr/>
        </p:nvSpPr>
        <p:spPr>
          <a:xfrm>
            <a:off x="3806233" y="707594"/>
            <a:ext cx="11862486"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Galvenās problēmas</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057AB6F0-3FB6-01A2-D38D-7E27A9DD02A2}"/>
              </a:ext>
            </a:extLst>
          </p:cNvPr>
          <p:cNvSpPr txBox="1"/>
          <p:nvPr/>
        </p:nvSpPr>
        <p:spPr>
          <a:xfrm>
            <a:off x="1028699" y="2894513"/>
            <a:ext cx="14640019" cy="5660396"/>
          </a:xfrm>
          <a:prstGeom prst="rect">
            <a:avLst/>
          </a:prstGeom>
        </p:spPr>
        <p:txBody>
          <a:bodyPr wrap="square" lIns="0" tIns="0" rIns="0" bIns="0" rtlCol="0" anchor="t">
            <a:spAutoFit/>
          </a:bodyPr>
          <a:lstStyle/>
          <a:p>
            <a:pPr marL="431799" lvl="1" algn="ctr">
              <a:lnSpc>
                <a:spcPts val="5599"/>
              </a:lnSpc>
            </a:pPr>
            <a:r>
              <a:rPr lang="lv-LV" sz="2800" dirty="0">
                <a:latin typeface="+mj-lt"/>
                <a:ea typeface="Times New Roman" panose="02020603050405020304" pitchFamily="18" charset="0"/>
              </a:rPr>
              <a:t>Bērniem ir aizliegta pieeja materiāliem</a:t>
            </a:r>
            <a:r>
              <a:rPr lang="lv-LV" sz="2800" dirty="0">
                <a:effectLst/>
                <a:latin typeface="+mj-lt"/>
                <a:ea typeface="Times New Roman" panose="02020603050405020304" pitchFamily="18" charset="0"/>
              </a:rPr>
              <a:t>, kuros propagandēta cietsirdīga uzvedība, vardarbība, erotika, pornogrāfija, kas apdraud bērna garīgo attīstību vai bērna identitāti</a:t>
            </a:r>
          </a:p>
          <a:p>
            <a:pPr marL="431799" lvl="1" algn="ctr">
              <a:lnSpc>
                <a:spcPts val="5599"/>
              </a:lnSpc>
            </a:pPr>
            <a:endParaRPr lang="lv-LV" sz="2800" dirty="0">
              <a:latin typeface="+mj-lt"/>
              <a:ea typeface="Times New Roman" panose="02020603050405020304" pitchFamily="18" charset="0"/>
            </a:endParaRPr>
          </a:p>
          <a:p>
            <a:pPr marL="431799" lvl="1" algn="ctr">
              <a:lnSpc>
                <a:spcPts val="5599"/>
              </a:lnSpc>
            </a:pPr>
            <a:endParaRPr lang="lv-LV" sz="2800" dirty="0">
              <a:effectLst/>
              <a:latin typeface="+mj-lt"/>
              <a:ea typeface="Times New Roman" panose="02020603050405020304" pitchFamily="18" charset="0"/>
            </a:endParaRPr>
          </a:p>
          <a:p>
            <a:pPr marL="431799" lvl="1">
              <a:lnSpc>
                <a:spcPts val="5599"/>
              </a:lnSpc>
            </a:pPr>
            <a:r>
              <a:rPr lang="lv-LV" sz="2800" dirty="0">
                <a:latin typeface="+mj-lt"/>
                <a:ea typeface="Times New Roman" panose="02020603050405020304" pitchFamily="18" charset="0"/>
              </a:rPr>
              <a:t>Juridiski nav definīcijas, kas ir erotiska rakstura materiāls</a:t>
            </a:r>
          </a:p>
          <a:p>
            <a:pPr marL="431799" lvl="1">
              <a:lnSpc>
                <a:spcPts val="5599"/>
              </a:lnSpc>
            </a:pPr>
            <a:r>
              <a:rPr lang="lv-LV" sz="2800" dirty="0">
                <a:effectLst/>
                <a:latin typeface="+mj-lt"/>
                <a:ea typeface="Times New Roman" panose="02020603050405020304" pitchFamily="18" charset="0"/>
              </a:rPr>
              <a:t>Nav iestādes, kas to vērtē</a:t>
            </a:r>
          </a:p>
          <a:p>
            <a:pPr marL="431799" lvl="1">
              <a:lnSpc>
                <a:spcPts val="5599"/>
              </a:lnSpc>
            </a:pPr>
            <a:r>
              <a:rPr lang="lv-LV" sz="2800" dirty="0">
                <a:latin typeface="+mj-lt"/>
                <a:ea typeface="Times New Roman" panose="02020603050405020304" pitchFamily="18" charset="0"/>
              </a:rPr>
              <a:t>Nav soda (izņemot par pornogrāfiju)</a:t>
            </a:r>
          </a:p>
          <a:p>
            <a:pPr marL="431799" lvl="1">
              <a:lnSpc>
                <a:spcPts val="5599"/>
              </a:lnSpc>
            </a:pPr>
            <a:r>
              <a:rPr lang="lv-LV" sz="2800" dirty="0">
                <a:effectLst/>
                <a:latin typeface="+mj-lt"/>
                <a:ea typeface="Times New Roman" panose="02020603050405020304" pitchFamily="18" charset="0"/>
              </a:rPr>
              <a:t>Nav vecuma ierobežojuma</a:t>
            </a:r>
          </a:p>
        </p:txBody>
      </p:sp>
      <p:sp>
        <p:nvSpPr>
          <p:cNvPr id="8" name="Freeform 8">
            <a:extLst>
              <a:ext uri="{FF2B5EF4-FFF2-40B4-BE49-F238E27FC236}">
                <a16:creationId xmlns:a16="http://schemas.microsoft.com/office/drawing/2014/main" id="{99D82C9A-3681-6A37-7D9F-32ABC6FFA41A}"/>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5">
              <a:alphaModFix amt="50000"/>
            </a:blip>
            <a:stretch>
              <a:fillRect/>
            </a:stretch>
          </a:blipFill>
        </p:spPr>
        <p:txBody>
          <a:bodyPr/>
          <a:lstStyle/>
          <a:p>
            <a:endParaRPr lang="lv-LV"/>
          </a:p>
        </p:txBody>
      </p:sp>
    </p:spTree>
    <p:extLst>
      <p:ext uri="{BB962C8B-B14F-4D97-AF65-F5344CB8AC3E}">
        <p14:creationId xmlns:p14="http://schemas.microsoft.com/office/powerpoint/2010/main" val="268739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A5FA9D5-E7AE-C261-DBAD-93C9AD458E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E9BE9E-3FFC-719A-D610-1648F8423090}"/>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1E917BAB-6EB8-A7E5-0C76-7B1FF8A213F8}"/>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5E5F4AC6-B9B3-8B29-2701-02C7F2B6A700}"/>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a:extLst>
              <a:ext uri="{FF2B5EF4-FFF2-40B4-BE49-F238E27FC236}">
                <a16:creationId xmlns:a16="http://schemas.microsoft.com/office/drawing/2014/main" id="{BFC879E3-4380-5797-75C3-E03A70D3A248}"/>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0259E07D-7686-E4BD-F045-7382FA315FD0}"/>
              </a:ext>
            </a:extLst>
          </p:cNvPr>
          <p:cNvSpPr txBox="1"/>
          <p:nvPr/>
        </p:nvSpPr>
        <p:spPr>
          <a:xfrm>
            <a:off x="3353572" y="707594"/>
            <a:ext cx="11429228"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Pārdomām un diskusijai</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0F87BFB8-B6E0-7FDB-35D5-0C36D01FF085}"/>
              </a:ext>
            </a:extLst>
          </p:cNvPr>
          <p:cNvSpPr txBox="1"/>
          <p:nvPr/>
        </p:nvSpPr>
        <p:spPr>
          <a:xfrm>
            <a:off x="1028700" y="2894513"/>
            <a:ext cx="14744700" cy="2067361"/>
          </a:xfrm>
          <a:prstGeom prst="rect">
            <a:avLst/>
          </a:prstGeom>
        </p:spPr>
        <p:txBody>
          <a:bodyPr wrap="square" lIns="0" tIns="0" rIns="0" bIns="0" rtlCol="0" anchor="t">
            <a:spAutoFit/>
          </a:bodyPr>
          <a:lstStyle/>
          <a:p>
            <a:pPr indent="457200">
              <a:lnSpc>
                <a:spcPts val="5599"/>
              </a:lnSpc>
              <a:spcBef>
                <a:spcPts val="600"/>
              </a:spcBef>
            </a:pPr>
            <a:r>
              <a:rPr lang="lv-LV" sz="2800" dirty="0">
                <a:solidFill>
                  <a:srgbClr val="1D1D1B"/>
                </a:solidFill>
                <a:effectLst/>
                <a:latin typeface="+mj-lt"/>
                <a:ea typeface="Times New Roman" panose="02020603050405020304" pitchFamily="18" charset="0"/>
              </a:rPr>
              <a:t>Grāmatām, kurās ir iekļauts bērniem iespējami kaitīgs saturs (</a:t>
            </a:r>
            <a:r>
              <a:rPr lang="lv-LV" sz="2800" dirty="0">
                <a:effectLst/>
                <a:latin typeface="+mj-lt"/>
                <a:ea typeface="Times New Roman" panose="02020603050405020304" pitchFamily="18" charset="0"/>
              </a:rPr>
              <a:t>cietsirdīga uzvedība, vardarbība, erotika), </a:t>
            </a:r>
            <a:r>
              <a:rPr lang="lv-LV" sz="2800" dirty="0">
                <a:solidFill>
                  <a:srgbClr val="1D1D1B"/>
                </a:solidFill>
                <a:effectLst/>
                <a:latin typeface="+mj-lt"/>
                <a:ea typeface="Times New Roman" panose="02020603050405020304" pitchFamily="18" charset="0"/>
              </a:rPr>
              <a:t>ir nepieciešams ieviest vecuma vai cita veida </a:t>
            </a:r>
            <a:r>
              <a:rPr lang="lv-LV" sz="2800" b="1" dirty="0">
                <a:effectLst/>
                <a:latin typeface="+mj-lt"/>
                <a:ea typeface="Times New Roman" panose="02020603050405020304" pitchFamily="18" charset="0"/>
              </a:rPr>
              <a:t>klasifikācijas sistēmu</a:t>
            </a:r>
            <a:r>
              <a:rPr lang="lv-LV" sz="2800" dirty="0">
                <a:effectLst/>
                <a:latin typeface="+mj-lt"/>
                <a:ea typeface="Times New Roman" panose="02020603050405020304" pitchFamily="18" charset="0"/>
              </a:rPr>
              <a:t>, pēc kuras vadoties, vecāki varētu lemt par to, vai un kurā vecumā grāmata būtu bērnam piemērota</a:t>
            </a:r>
            <a:endParaRPr lang="lv-LV" sz="3600" dirty="0">
              <a:effectLst/>
              <a:latin typeface="Times New Roman" panose="02020603050405020304" pitchFamily="18" charset="0"/>
              <a:ea typeface="Times New Roman" panose="02020603050405020304" pitchFamily="18" charset="0"/>
            </a:endParaRPr>
          </a:p>
        </p:txBody>
      </p:sp>
      <p:sp>
        <p:nvSpPr>
          <p:cNvPr id="8" name="Freeform 8">
            <a:extLst>
              <a:ext uri="{FF2B5EF4-FFF2-40B4-BE49-F238E27FC236}">
                <a16:creationId xmlns:a16="http://schemas.microsoft.com/office/drawing/2014/main" id="{BE6D4937-4C5C-23A4-B4A9-6809EB5E67E8}"/>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extLst>
      <p:ext uri="{BB962C8B-B14F-4D97-AF65-F5344CB8AC3E}">
        <p14:creationId xmlns:p14="http://schemas.microsoft.com/office/powerpoint/2010/main" val="239582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6FB2D690-5050-3757-04DC-A49EA2ED12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E07DB1-6B0A-07EE-C416-A93A242C650E}"/>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2B5F3A6D-1097-A218-399F-D5F35F5E35C9}"/>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367A9FDA-C2A0-EB59-6DDB-588F238A4CB4}"/>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a:extLst>
              <a:ext uri="{FF2B5EF4-FFF2-40B4-BE49-F238E27FC236}">
                <a16:creationId xmlns:a16="http://schemas.microsoft.com/office/drawing/2014/main" id="{03D8AFA0-6BAE-B559-EFF3-5078E3321D5B}"/>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1CB58F6D-8137-F719-B524-7E40BA694BB0}"/>
              </a:ext>
            </a:extLst>
          </p:cNvPr>
          <p:cNvSpPr txBox="1"/>
          <p:nvPr/>
        </p:nvSpPr>
        <p:spPr>
          <a:xfrm>
            <a:off x="3353572" y="707594"/>
            <a:ext cx="5265390" cy="953135"/>
          </a:xfrm>
          <a:prstGeom prst="rect">
            <a:avLst/>
          </a:prstGeom>
        </p:spPr>
        <p:txBody>
          <a:bodyPr lIns="0" tIns="0" rIns="0" bIns="0" rtlCol="0" anchor="t">
            <a:spAutoFit/>
          </a:bodyPr>
          <a:lstStyle/>
          <a:p>
            <a:pPr algn="ctr">
              <a:lnSpc>
                <a:spcPts val="7840"/>
              </a:lnSpc>
              <a:spcBef>
                <a:spcPct val="0"/>
              </a:spcBef>
            </a:pPr>
            <a:r>
              <a:rPr lang="lv-LV" sz="5600" dirty="0">
                <a:solidFill>
                  <a:srgbClr val="000000"/>
                </a:solidFill>
                <a:latin typeface="IBM Plex Sans"/>
              </a:rPr>
              <a:t>Rekomendācijas</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46D94FCB-AF8F-7C7D-C185-6C97A994F69C}"/>
              </a:ext>
            </a:extLst>
          </p:cNvPr>
          <p:cNvSpPr txBox="1"/>
          <p:nvPr/>
        </p:nvSpPr>
        <p:spPr>
          <a:xfrm>
            <a:off x="1028700" y="2894513"/>
            <a:ext cx="14744700" cy="5891228"/>
          </a:xfrm>
          <a:prstGeom prst="rect">
            <a:avLst/>
          </a:prstGeom>
        </p:spPr>
        <p:txBody>
          <a:bodyPr wrap="square" lIns="0" tIns="0" rIns="0" bIns="0" rtlCol="0" anchor="t">
            <a:spAutoFit/>
          </a:bodyPr>
          <a:lstStyle/>
          <a:p>
            <a:pPr marL="514350" indent="-514350" algn="just">
              <a:lnSpc>
                <a:spcPts val="5599"/>
              </a:lnSpc>
              <a:spcBef>
                <a:spcPts val="600"/>
              </a:spcBef>
              <a:buFont typeface="+mj-lt"/>
              <a:buAutoNum type="arabicPeriod"/>
            </a:pPr>
            <a:r>
              <a:rPr lang="lv-LV" sz="2800" dirty="0">
                <a:effectLst/>
                <a:latin typeface="Calibri" panose="020F0502020204030204" pitchFamily="34" charset="0"/>
                <a:ea typeface="Times New Roman" panose="02020603050405020304" pitchFamily="18" charset="0"/>
              </a:rPr>
              <a:t>Nepieciešamas </a:t>
            </a:r>
            <a:r>
              <a:rPr lang="lv-LV" sz="2800" b="1" dirty="0">
                <a:effectLst/>
                <a:latin typeface="Calibri" panose="020F0502020204030204" pitchFamily="34" charset="0"/>
                <a:ea typeface="Times New Roman" panose="02020603050405020304" pitchFamily="18" charset="0"/>
              </a:rPr>
              <a:t>pamatnostādnes</a:t>
            </a:r>
            <a:r>
              <a:rPr lang="lv-LV" sz="2800" dirty="0">
                <a:effectLst/>
                <a:latin typeface="Calibri" panose="020F0502020204030204" pitchFamily="34" charset="0"/>
                <a:ea typeface="Times New Roman" panose="02020603050405020304" pitchFamily="18" charset="0"/>
              </a:rPr>
              <a:t> bērnu aizsardzībai pret viņu labklājībai kaitīgu informāciju, ievērojot bērna tiesības saņemt informāciju un vecāku tiesības audzināt savus bērnus saskaņā ar saviem uzskatiem</a:t>
            </a:r>
          </a:p>
          <a:p>
            <a:pPr marL="514350" indent="-514350" algn="just">
              <a:lnSpc>
                <a:spcPts val="5599"/>
              </a:lnSpc>
              <a:spcBef>
                <a:spcPts val="600"/>
              </a:spcBef>
              <a:buFont typeface="+mj-lt"/>
              <a:buAutoNum type="arabicPeriod"/>
            </a:pPr>
            <a:r>
              <a:rPr lang="lv-LV" sz="2800" dirty="0">
                <a:effectLst/>
                <a:latin typeface="Calibri" panose="020F0502020204030204" pitchFamily="34" charset="0"/>
                <a:ea typeface="Times New Roman" panose="02020603050405020304" pitchFamily="18" charset="0"/>
              </a:rPr>
              <a:t>Normatīvajā regulējumā jādefinē</a:t>
            </a:r>
            <a:r>
              <a:rPr lang="lv-LV" sz="2800" b="1" dirty="0">
                <a:effectLst/>
                <a:latin typeface="Calibri" panose="020F0502020204030204" pitchFamily="34" charset="0"/>
                <a:ea typeface="Times New Roman" panose="02020603050405020304" pitchFamily="18" charset="0"/>
              </a:rPr>
              <a:t> </a:t>
            </a:r>
            <a:r>
              <a:rPr lang="lv-LV" sz="2800" b="1" dirty="0">
                <a:latin typeface="Calibri" panose="020F0502020204030204" pitchFamily="34" charset="0"/>
                <a:ea typeface="Times New Roman" panose="02020603050405020304" pitchFamily="18" charset="0"/>
              </a:rPr>
              <a:t>termins </a:t>
            </a:r>
            <a:r>
              <a:rPr lang="lv-LV" sz="2800" dirty="0">
                <a:effectLst/>
                <a:latin typeface="Calibri" panose="020F0502020204030204" pitchFamily="34" charset="0"/>
                <a:ea typeface="Times New Roman" panose="02020603050405020304" pitchFamily="18" charset="0"/>
              </a:rPr>
              <a:t>“erotiska rakstura </a:t>
            </a:r>
            <a:r>
              <a:rPr lang="lv-LV" sz="2800" dirty="0">
                <a:latin typeface="Calibri" panose="020F0502020204030204" pitchFamily="34" charset="0"/>
                <a:ea typeface="Times New Roman" panose="02020603050405020304" pitchFamily="18" charset="0"/>
              </a:rPr>
              <a:t>materiāls”</a:t>
            </a:r>
          </a:p>
          <a:p>
            <a:pPr marL="514350" indent="-514350" algn="just">
              <a:lnSpc>
                <a:spcPts val="5599"/>
              </a:lnSpc>
              <a:spcBef>
                <a:spcPts val="600"/>
              </a:spcBef>
              <a:buFont typeface="+mj-lt"/>
              <a:buAutoNum type="arabicPeriod"/>
            </a:pPr>
            <a:r>
              <a:rPr lang="lv-LV" sz="2800" dirty="0">
                <a:effectLst/>
                <a:latin typeface="Calibri" panose="020F0502020204030204" pitchFamily="34" charset="0"/>
                <a:ea typeface="Times New Roman" panose="02020603050405020304" pitchFamily="18" charset="0"/>
              </a:rPr>
              <a:t>Tiesību aktos jānosaka </a:t>
            </a:r>
            <a:r>
              <a:rPr lang="lv-LV" sz="2800" b="1" dirty="0">
                <a:effectLst/>
                <a:latin typeface="Calibri" panose="020F0502020204030204" pitchFamily="34" charset="0"/>
                <a:ea typeface="Times New Roman" panose="02020603050405020304" pitchFamily="18" charset="0"/>
              </a:rPr>
              <a:t>atbildība</a:t>
            </a:r>
            <a:r>
              <a:rPr lang="lv-LV" sz="2800" dirty="0">
                <a:effectLst/>
                <a:latin typeface="Calibri" panose="020F0502020204030204" pitchFamily="34" charset="0"/>
                <a:ea typeface="Times New Roman" panose="02020603050405020304" pitchFamily="18" charset="0"/>
              </a:rPr>
              <a:t> par BTAL 50. pantā noteikto aizliegumu (cietsirdīga uzvedība, vardarbība, erotika) pārkāpumiem</a:t>
            </a:r>
          </a:p>
          <a:p>
            <a:pPr marL="514350" indent="-514350" algn="just">
              <a:lnSpc>
                <a:spcPts val="5599"/>
              </a:lnSpc>
              <a:spcBef>
                <a:spcPts val="600"/>
              </a:spcBef>
              <a:buFont typeface="+mj-lt"/>
              <a:buAutoNum type="arabicPeriod"/>
            </a:pPr>
            <a:r>
              <a:rPr lang="lv-LV" sz="2800" dirty="0">
                <a:effectLst/>
                <a:latin typeface="Calibri" panose="020F0502020204030204" pitchFamily="34" charset="0"/>
                <a:ea typeface="Times New Roman" panose="02020603050405020304" pitchFamily="18" charset="0"/>
              </a:rPr>
              <a:t>Jārosina diskusija par BTAL 50. panta piemērošanu, tai skaitā par bērniem domātu iespieddarbu, kuri satur bērnu labklājībai kaitīgu informāciju, </a:t>
            </a:r>
            <a:r>
              <a:rPr lang="lv-LV" sz="2800" b="1" dirty="0">
                <a:effectLst/>
                <a:latin typeface="Calibri" panose="020F0502020204030204" pitchFamily="34" charset="0"/>
                <a:ea typeface="Times New Roman" panose="02020603050405020304" pitchFamily="18" charset="0"/>
              </a:rPr>
              <a:t>marķēšanu</a:t>
            </a:r>
            <a:endParaRPr lang="lv-LV" sz="2800" b="1" dirty="0">
              <a:effectLst/>
              <a:latin typeface="+mj-lt"/>
              <a:ea typeface="Times New Roman" panose="02020603050405020304" pitchFamily="18" charset="0"/>
            </a:endParaRPr>
          </a:p>
        </p:txBody>
      </p:sp>
      <p:sp>
        <p:nvSpPr>
          <p:cNvPr id="8" name="Freeform 8">
            <a:extLst>
              <a:ext uri="{FF2B5EF4-FFF2-40B4-BE49-F238E27FC236}">
                <a16:creationId xmlns:a16="http://schemas.microsoft.com/office/drawing/2014/main" id="{122F5997-5998-BE85-71D4-AC21B461EFBE}"/>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
        <p:nvSpPr>
          <p:cNvPr id="9" name="Oval 8">
            <a:extLst>
              <a:ext uri="{FF2B5EF4-FFF2-40B4-BE49-F238E27FC236}">
                <a16:creationId xmlns:a16="http://schemas.microsoft.com/office/drawing/2014/main" id="{90053E63-28B7-C058-A90F-ABA6495E3DA7}"/>
              </a:ext>
            </a:extLst>
          </p:cNvPr>
          <p:cNvSpPr/>
          <p:nvPr/>
        </p:nvSpPr>
        <p:spPr>
          <a:xfrm>
            <a:off x="15108187" y="707594"/>
            <a:ext cx="2743200" cy="25146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tx1"/>
                </a:solidFill>
              </a:rPr>
              <a:t>Termiņš</a:t>
            </a:r>
          </a:p>
          <a:p>
            <a:pPr algn="ctr"/>
            <a:r>
              <a:rPr lang="lv-LV" sz="2400" dirty="0">
                <a:solidFill>
                  <a:schemeClr val="tx1"/>
                </a:solidFill>
              </a:rPr>
              <a:t>LM</a:t>
            </a:r>
          </a:p>
          <a:p>
            <a:pPr algn="ctr"/>
            <a:r>
              <a:rPr lang="lv-LV" sz="2400" dirty="0">
                <a:solidFill>
                  <a:schemeClr val="tx1"/>
                </a:solidFill>
              </a:rPr>
              <a:t>01.10.2024.</a:t>
            </a:r>
          </a:p>
        </p:txBody>
      </p:sp>
    </p:spTree>
    <p:extLst>
      <p:ext uri="{BB962C8B-B14F-4D97-AF65-F5344CB8AC3E}">
        <p14:creationId xmlns:p14="http://schemas.microsoft.com/office/powerpoint/2010/main" val="113322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1328057" y="3874837"/>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p:cNvSpPr/>
          <p:nvPr/>
        </p:nvSpPr>
        <p:spPr>
          <a:xfrm rot="7329882">
            <a:off x="-72031" y="-14302"/>
            <a:ext cx="4797328" cy="4809351"/>
          </a:xfrm>
          <a:custGeom>
            <a:avLst/>
            <a:gdLst/>
            <a:ahLst/>
            <a:cxnLst/>
            <a:rect l="l" t="t" r="r" b="b"/>
            <a:pathLst>
              <a:path w="4797328" h="4809351">
                <a:moveTo>
                  <a:pt x="0" y="0"/>
                </a:moveTo>
                <a:lnTo>
                  <a:pt x="4797328" y="0"/>
                </a:lnTo>
                <a:lnTo>
                  <a:pt x="4797328" y="4809352"/>
                </a:lnTo>
                <a:lnTo>
                  <a:pt x="0" y="48093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6" name="TextBox 6"/>
          <p:cNvSpPr txBox="1"/>
          <p:nvPr/>
        </p:nvSpPr>
        <p:spPr>
          <a:xfrm>
            <a:off x="1761178" y="1244590"/>
            <a:ext cx="1399526" cy="2062969"/>
          </a:xfrm>
          <a:prstGeom prst="rect">
            <a:avLst/>
          </a:prstGeom>
        </p:spPr>
        <p:txBody>
          <a:bodyPr lIns="0" tIns="0" rIns="0" bIns="0" rtlCol="0" anchor="t">
            <a:spAutoFit/>
          </a:bodyPr>
          <a:lstStyle/>
          <a:p>
            <a:pPr algn="ctr">
              <a:lnSpc>
                <a:spcPts val="16952"/>
              </a:lnSpc>
              <a:spcBef>
                <a:spcPct val="0"/>
              </a:spcBef>
            </a:pPr>
            <a:r>
              <a:rPr lang="en-US" sz="12108">
                <a:solidFill>
                  <a:srgbClr val="FEFEFE"/>
                </a:solidFill>
                <a:latin typeface="IBM Plex Sans Bold"/>
              </a:rPr>
              <a:t>2.</a:t>
            </a:r>
          </a:p>
        </p:txBody>
      </p:sp>
      <p:sp>
        <p:nvSpPr>
          <p:cNvPr id="8" name="Freeform 8"/>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pic>
        <p:nvPicPr>
          <p:cNvPr id="10" name="Attēls 9" descr="Attēls, kurā ir teksts, grāmata, plakāts, grafiskais dizains&#10;&#10;Apraksts ģenerēts automātiski">
            <a:extLst>
              <a:ext uri="{FF2B5EF4-FFF2-40B4-BE49-F238E27FC236}">
                <a16:creationId xmlns:a16="http://schemas.microsoft.com/office/drawing/2014/main" id="{69812D1C-6431-3D15-05BF-9F0962CAAF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77126" y="1104900"/>
            <a:ext cx="4547900" cy="6621323"/>
          </a:xfrm>
          <a:prstGeom prst="rect">
            <a:avLst/>
          </a:prstGeom>
        </p:spPr>
      </p:pic>
      <p:sp>
        <p:nvSpPr>
          <p:cNvPr id="11" name="TextBox 5">
            <a:extLst>
              <a:ext uri="{FF2B5EF4-FFF2-40B4-BE49-F238E27FC236}">
                <a16:creationId xmlns:a16="http://schemas.microsoft.com/office/drawing/2014/main" id="{08BFB47B-B102-777C-ABFD-163040D9257A}"/>
              </a:ext>
            </a:extLst>
          </p:cNvPr>
          <p:cNvSpPr txBox="1"/>
          <p:nvPr/>
        </p:nvSpPr>
        <p:spPr>
          <a:xfrm>
            <a:off x="2642693" y="5372100"/>
            <a:ext cx="7034707" cy="2773965"/>
          </a:xfrm>
          <a:prstGeom prst="rect">
            <a:avLst/>
          </a:prstGeom>
        </p:spPr>
        <p:txBody>
          <a:bodyPr wrap="square" lIns="0" tIns="0" rIns="0" bIns="0" rtlCol="0" anchor="t">
            <a:spAutoFit/>
          </a:bodyPr>
          <a:lstStyle/>
          <a:p>
            <a:pPr algn="ctr">
              <a:lnSpc>
                <a:spcPts val="11200"/>
              </a:lnSpc>
            </a:pPr>
            <a:r>
              <a:rPr lang="lv-LV" sz="8000" dirty="0">
                <a:solidFill>
                  <a:srgbClr val="67378C"/>
                </a:solidFill>
                <a:latin typeface="IBM Plex Sans Bold"/>
              </a:rPr>
              <a:t>Grāmata </a:t>
            </a:r>
          </a:p>
          <a:p>
            <a:pPr algn="ctr">
              <a:lnSpc>
                <a:spcPts val="11200"/>
              </a:lnSpc>
            </a:pPr>
            <a:r>
              <a:rPr lang="lv-LV" sz="8000" dirty="0">
                <a:solidFill>
                  <a:srgbClr val="67378C"/>
                </a:solidFill>
                <a:latin typeface="IBM Plex Sans Bold"/>
              </a:rPr>
              <a:t>speciālistiem</a:t>
            </a:r>
            <a:endParaRPr lang="en-US" sz="5600" dirty="0">
              <a:solidFill>
                <a:srgbClr val="000000"/>
              </a:solidFill>
              <a:latin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3017991-0201-CA9F-611A-794D4367E6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66A075-D292-1C5E-907B-B3E68BE5D526}"/>
              </a:ext>
            </a:extLst>
          </p:cNvPr>
          <p:cNvSpPr/>
          <p:nvPr/>
        </p:nvSpPr>
        <p:spPr>
          <a:xfrm>
            <a:off x="11328057" y="3874837"/>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09F80C7B-C66A-82C7-5A02-1FFF1AB12AA1}"/>
              </a:ext>
            </a:extLst>
          </p:cNvPr>
          <p:cNvSpPr/>
          <p:nvPr/>
        </p:nvSpPr>
        <p:spPr>
          <a:xfrm rot="7329882">
            <a:off x="-72031" y="-14302"/>
            <a:ext cx="4797328" cy="4809351"/>
          </a:xfrm>
          <a:custGeom>
            <a:avLst/>
            <a:gdLst/>
            <a:ahLst/>
            <a:cxnLst/>
            <a:rect l="l" t="t" r="r" b="b"/>
            <a:pathLst>
              <a:path w="4797328" h="4809351">
                <a:moveTo>
                  <a:pt x="0" y="0"/>
                </a:moveTo>
                <a:lnTo>
                  <a:pt x="4797328" y="0"/>
                </a:lnTo>
                <a:lnTo>
                  <a:pt x="4797328" y="4809352"/>
                </a:lnTo>
                <a:lnTo>
                  <a:pt x="0" y="48093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a:extLst>
              <a:ext uri="{FF2B5EF4-FFF2-40B4-BE49-F238E27FC236}">
                <a16:creationId xmlns:a16="http://schemas.microsoft.com/office/drawing/2014/main" id="{55D11BD4-A924-4926-20FC-FDEE9EBCBD7A}"/>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6" name="TextBox 6">
            <a:extLst>
              <a:ext uri="{FF2B5EF4-FFF2-40B4-BE49-F238E27FC236}">
                <a16:creationId xmlns:a16="http://schemas.microsoft.com/office/drawing/2014/main" id="{87D26ED0-F435-FA20-5CD5-82F3CF67B501}"/>
              </a:ext>
            </a:extLst>
          </p:cNvPr>
          <p:cNvSpPr txBox="1"/>
          <p:nvPr/>
        </p:nvSpPr>
        <p:spPr>
          <a:xfrm>
            <a:off x="1761178" y="1244590"/>
            <a:ext cx="1399526" cy="2062969"/>
          </a:xfrm>
          <a:prstGeom prst="rect">
            <a:avLst/>
          </a:prstGeom>
        </p:spPr>
        <p:txBody>
          <a:bodyPr lIns="0" tIns="0" rIns="0" bIns="0" rtlCol="0" anchor="t">
            <a:spAutoFit/>
          </a:bodyPr>
          <a:lstStyle/>
          <a:p>
            <a:pPr algn="ctr">
              <a:lnSpc>
                <a:spcPts val="16952"/>
              </a:lnSpc>
              <a:spcBef>
                <a:spcPct val="0"/>
              </a:spcBef>
            </a:pPr>
            <a:r>
              <a:rPr lang="en-US" sz="12108">
                <a:solidFill>
                  <a:srgbClr val="FEFEFE"/>
                </a:solidFill>
                <a:latin typeface="IBM Plex Sans Bold"/>
              </a:rPr>
              <a:t>2.</a:t>
            </a:r>
          </a:p>
        </p:txBody>
      </p:sp>
      <p:sp>
        <p:nvSpPr>
          <p:cNvPr id="8" name="Freeform 8">
            <a:extLst>
              <a:ext uri="{FF2B5EF4-FFF2-40B4-BE49-F238E27FC236}">
                <a16:creationId xmlns:a16="http://schemas.microsoft.com/office/drawing/2014/main" id="{5849F690-FDCE-BAB0-261B-9833ABF95135}"/>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pic>
        <p:nvPicPr>
          <p:cNvPr id="10" name="Attēls 9" descr="Attēls, kurā ir teksts, grāmata, plakāts, grafiskais dizains&#10;&#10;Apraksts ģenerēts automātiski">
            <a:extLst>
              <a:ext uri="{FF2B5EF4-FFF2-40B4-BE49-F238E27FC236}">
                <a16:creationId xmlns:a16="http://schemas.microsoft.com/office/drawing/2014/main" id="{57416DF6-5C80-4EC5-3D5A-075C1945BE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77126" y="1104900"/>
            <a:ext cx="4547900" cy="6621323"/>
          </a:xfrm>
          <a:prstGeom prst="rect">
            <a:avLst/>
          </a:prstGeom>
        </p:spPr>
      </p:pic>
      <p:sp>
        <p:nvSpPr>
          <p:cNvPr id="5" name="TextBox 10">
            <a:extLst>
              <a:ext uri="{FF2B5EF4-FFF2-40B4-BE49-F238E27FC236}">
                <a16:creationId xmlns:a16="http://schemas.microsoft.com/office/drawing/2014/main" id="{E12A8838-D60C-A76E-BF6B-06C57ECB4781}"/>
              </a:ext>
            </a:extLst>
          </p:cNvPr>
          <p:cNvSpPr txBox="1"/>
          <p:nvPr/>
        </p:nvSpPr>
        <p:spPr>
          <a:xfrm>
            <a:off x="1042120" y="5529459"/>
            <a:ext cx="8832705" cy="2154436"/>
          </a:xfrm>
          <a:prstGeom prst="rect">
            <a:avLst/>
          </a:prstGeom>
        </p:spPr>
        <p:txBody>
          <a:bodyPr lIns="0" tIns="0" rIns="0" bIns="0" rtlCol="0" anchor="t">
            <a:spAutoFit/>
          </a:bodyPr>
          <a:lstStyle/>
          <a:p>
            <a:pPr algn="ctr">
              <a:tabLst>
                <a:tab pos="2637155" algn="ctr"/>
                <a:tab pos="5274310" algn="r"/>
              </a:tabLst>
            </a:pPr>
            <a:r>
              <a:rPr lang="lv-LV" sz="4000" b="1" dirty="0">
                <a:effectLst/>
                <a:latin typeface="Calibri" panose="020F0502020204030204" pitchFamily="34" charset="0"/>
                <a:ea typeface="Times New Roman" panose="02020603050405020304" pitchFamily="18" charset="0"/>
                <a:cs typeface="Calibri" panose="020F0502020204030204" pitchFamily="34" charset="0"/>
              </a:rPr>
              <a:t>Par nevalstisko organizāciju metodiskajiem materiāliem</a:t>
            </a:r>
          </a:p>
          <a:p>
            <a:pPr algn="ctr">
              <a:tabLst>
                <a:tab pos="2637155" algn="ctr"/>
                <a:tab pos="5274310" algn="r"/>
              </a:tabLst>
            </a:pPr>
            <a:r>
              <a:rPr lang="lv-LV" sz="4000" b="1" dirty="0">
                <a:effectLst/>
                <a:latin typeface="Calibri" panose="020F0502020204030204" pitchFamily="34" charset="0"/>
                <a:ea typeface="Times New Roman" panose="02020603050405020304" pitchFamily="18" charset="0"/>
                <a:cs typeface="Calibri" panose="020F0502020204030204" pitchFamily="34" charset="0"/>
              </a:rPr>
              <a:t> bērnu seksuālās uzvedības izvērtēšanai</a:t>
            </a:r>
          </a:p>
          <a:p>
            <a:pPr algn="ctr">
              <a:tabLst>
                <a:tab pos="2637155" algn="ctr"/>
                <a:tab pos="5274310" algn="r"/>
              </a:tabLst>
            </a:pPr>
            <a:r>
              <a:rPr lang="lv-LV" sz="2000" b="1" dirty="0">
                <a:effectLst/>
                <a:latin typeface="Calibri" panose="020F0502020204030204" pitchFamily="34" charset="0"/>
                <a:ea typeface="Times New Roman" panose="02020603050405020304" pitchFamily="18" charset="0"/>
                <a:cs typeface="Calibri" panose="020F0502020204030204" pitchFamily="34" charset="0"/>
              </a:rPr>
              <a:t>Atzinuma numurs: 2023 -27-2C</a:t>
            </a:r>
            <a:endParaRPr lang="lv-LV"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43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E23A703A-8CB1-BD54-5E80-63DAFD263C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9E4950-1783-ED94-36ED-D438004C23B3}"/>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E0B4A2B1-F118-4F0C-A30B-3A6AA3720FB0}"/>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814C7DB8-7AB5-21A3-0BEB-A5672F6A99AE}"/>
              </a:ext>
            </a:extLst>
          </p:cNvPr>
          <p:cNvSpPr txBox="1"/>
          <p:nvPr/>
        </p:nvSpPr>
        <p:spPr>
          <a:xfrm>
            <a:off x="3466666" y="923925"/>
            <a:ext cx="11862486"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Par ko ir runa?</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A99B933C-E0D7-DEBC-FE03-D80CF2E6D20B}"/>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6AB22E2F-E618-68EB-8424-3D909F929865}"/>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CFB366DA-CAD7-1A5E-E973-6C1991846879}"/>
              </a:ext>
            </a:extLst>
          </p:cNvPr>
          <p:cNvSpPr txBox="1"/>
          <p:nvPr/>
        </p:nvSpPr>
        <p:spPr>
          <a:xfrm>
            <a:off x="1028700" y="2894513"/>
            <a:ext cx="15811500" cy="7096686"/>
          </a:xfrm>
          <a:prstGeom prst="rect">
            <a:avLst/>
          </a:prstGeom>
        </p:spPr>
        <p:txBody>
          <a:bodyPr wrap="square" lIns="0" tIns="0" rIns="0" bIns="0" rtlCol="0" anchor="t">
            <a:spAutoFit/>
          </a:bodyPr>
          <a:lstStyle/>
          <a:p>
            <a:pPr marL="431799" lvl="1">
              <a:lnSpc>
                <a:spcPts val="5599"/>
              </a:lnSpc>
            </a:pPr>
            <a:r>
              <a:rPr lang="lv-LV" sz="2800" dirty="0" err="1">
                <a:solidFill>
                  <a:srgbClr val="000000"/>
                </a:solidFill>
              </a:rPr>
              <a:t>Tiesībsargs</a:t>
            </a:r>
            <a:r>
              <a:rPr lang="lv-LV" sz="2800" dirty="0">
                <a:solidFill>
                  <a:srgbClr val="000000"/>
                </a:solidFill>
              </a:rPr>
              <a:t> nevēršas pret biedrību «Papardes zieds»</a:t>
            </a:r>
          </a:p>
          <a:p>
            <a:pPr marL="431799" lvl="1">
              <a:lnSpc>
                <a:spcPts val="5599"/>
              </a:lnSpc>
            </a:pPr>
            <a:endParaRPr lang="lv-LV" sz="2800" dirty="0">
              <a:solidFill>
                <a:srgbClr val="000000"/>
              </a:solidFill>
            </a:endParaRPr>
          </a:p>
          <a:p>
            <a:pPr marL="431799" lvl="1">
              <a:lnSpc>
                <a:spcPts val="5599"/>
              </a:lnSpc>
            </a:pPr>
            <a:r>
              <a:rPr lang="lv-LV" sz="2800" dirty="0">
                <a:effectLst/>
                <a:ea typeface="Calibri" panose="020F0502020204030204" pitchFamily="34" charset="0"/>
                <a:cs typeface="Calibri" panose="020F0502020204030204" pitchFamily="34" charset="0"/>
              </a:rPr>
              <a:t>Grāmata «SENSOA Karogu sistēma: kā reaģēt uz bērnu un jauniešu seksuālo uzvedību» </a:t>
            </a:r>
            <a:r>
              <a:rPr lang="lv-LV" sz="2800" dirty="0">
                <a:effectLst/>
                <a:ea typeface="Times New Roman" panose="02020603050405020304" pitchFamily="18" charset="0"/>
              </a:rPr>
              <a:t>ir tulkota no angļu valodas un sagatavota Beļģijā</a:t>
            </a:r>
          </a:p>
          <a:p>
            <a:pPr marL="431799" lvl="1">
              <a:lnSpc>
                <a:spcPts val="5599"/>
              </a:lnSpc>
            </a:pPr>
            <a:r>
              <a:rPr lang="lv-LV" sz="2800" dirty="0">
                <a:effectLst/>
                <a:ea typeface="Times New Roman" panose="02020603050405020304" pitchFamily="18" charset="0"/>
              </a:rPr>
              <a:t>Tā domāta profesionāļiem darbā ar bērniem, lai izvērtētu un nošķirtu kaitējošu bērna seksuālo uzvedību no vecumam atbilstošas uzvedības</a:t>
            </a:r>
          </a:p>
          <a:p>
            <a:pPr marL="431799" lvl="1">
              <a:lnSpc>
                <a:spcPts val="5599"/>
              </a:lnSpc>
            </a:pPr>
            <a:endParaRPr lang="lv-LV" sz="2800" dirty="0">
              <a:effectLst/>
              <a:ea typeface="Times New Roman" panose="02020603050405020304" pitchFamily="18" charset="0"/>
            </a:endParaRPr>
          </a:p>
          <a:p>
            <a:pPr marL="431799" lvl="1">
              <a:lnSpc>
                <a:spcPts val="5599"/>
              </a:lnSpc>
            </a:pPr>
            <a:r>
              <a:rPr lang="lv-LV" sz="2800" dirty="0">
                <a:ea typeface="Calibri" panose="020F0502020204030204" pitchFamily="34" charset="0"/>
                <a:cs typeface="Calibri" panose="020F0502020204030204" pitchFamily="34" charset="0"/>
              </a:rPr>
              <a:t>Papardes zieds vēstulē </a:t>
            </a:r>
            <a:r>
              <a:rPr lang="lv-LV" sz="2800" dirty="0" err="1">
                <a:ea typeface="Calibri" panose="020F0502020204030204" pitchFamily="34" charset="0"/>
                <a:cs typeface="Calibri" panose="020F0502020204030204" pitchFamily="34" charset="0"/>
              </a:rPr>
              <a:t>tiesībsargam</a:t>
            </a:r>
            <a:r>
              <a:rPr lang="lv-LV" sz="2800" dirty="0">
                <a:ea typeface="Calibri" panose="020F0502020204030204" pitchFamily="34" charset="0"/>
                <a:cs typeface="Calibri" panose="020F0502020204030204" pitchFamily="34" charset="0"/>
              </a:rPr>
              <a:t>: «</a:t>
            </a:r>
            <a:r>
              <a:rPr lang="lv-LV" sz="2800" dirty="0">
                <a:effectLst/>
                <a:ea typeface="Times New Roman" panose="02020603050405020304" pitchFamily="18" charset="0"/>
              </a:rPr>
              <a:t>Piemēri un iespējamās profesionāļu atbildes reakcijas nav adaptētas Latvijas tiesību sistēmai</a:t>
            </a:r>
            <a:r>
              <a:rPr lang="lv-LV" sz="2800" dirty="0">
                <a:ea typeface="Calibri" panose="020F0502020204030204" pitchFamily="34" charset="0"/>
                <a:cs typeface="Calibri" panose="020F0502020204030204" pitchFamily="34" charset="0"/>
              </a:rPr>
              <a:t>»</a:t>
            </a:r>
            <a:endParaRPr lang="lv-LV" sz="2800" dirty="0">
              <a:solidFill>
                <a:srgbClr val="000000"/>
              </a:solidFill>
            </a:endParaRPr>
          </a:p>
          <a:p>
            <a:pPr marL="431799" lvl="1">
              <a:lnSpc>
                <a:spcPts val="5599"/>
              </a:lnSpc>
            </a:pPr>
            <a:endParaRPr lang="en-US" sz="2800" dirty="0">
              <a:solidFill>
                <a:srgbClr val="000000"/>
              </a:solidFill>
            </a:endParaRPr>
          </a:p>
        </p:txBody>
      </p:sp>
      <p:sp>
        <p:nvSpPr>
          <p:cNvPr id="8" name="Freeform 8">
            <a:extLst>
              <a:ext uri="{FF2B5EF4-FFF2-40B4-BE49-F238E27FC236}">
                <a16:creationId xmlns:a16="http://schemas.microsoft.com/office/drawing/2014/main" id="{F2278868-9CC8-39CE-FC04-B8E2BA5C86E1}"/>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265198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8ED2CBA-A71E-5911-8E42-70C6D83CD21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E202EB-96A9-EDDA-36E1-AF811B0C5379}"/>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78EC3C3E-E506-4A7F-9B82-23D059936F9C}"/>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3D8230A2-F9E7-DE07-7D63-1774CDE0E2CF}"/>
              </a:ext>
            </a:extLst>
          </p:cNvPr>
          <p:cNvSpPr txBox="1"/>
          <p:nvPr/>
        </p:nvSpPr>
        <p:spPr>
          <a:xfrm>
            <a:off x="3466666" y="923925"/>
            <a:ext cx="11862486"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Problēmas esence</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50E61E78-50CC-725D-F265-293EEC97F636}"/>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CE8FF076-6370-2A93-50C6-E06EDC8A786A}"/>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EE436BC5-1B2B-004B-1BF9-EE39FB7E1069}"/>
              </a:ext>
            </a:extLst>
          </p:cNvPr>
          <p:cNvSpPr txBox="1"/>
          <p:nvPr/>
        </p:nvSpPr>
        <p:spPr>
          <a:xfrm>
            <a:off x="1704543" y="3311931"/>
            <a:ext cx="15386732" cy="5909310"/>
          </a:xfrm>
          <a:prstGeom prst="rect">
            <a:avLst/>
          </a:prstGeom>
        </p:spPr>
        <p:txBody>
          <a:bodyPr wrap="square" lIns="0" tIns="0" rIns="0" bIns="0" rtlCol="0" anchor="t">
            <a:spAutoFit/>
          </a:bodyPr>
          <a:lstStyle/>
          <a:p>
            <a:pPr marL="431799" lvl="1" algn="ctr"/>
            <a:r>
              <a:rPr lang="lv-LV" sz="3200" dirty="0">
                <a:latin typeface="Calibri" panose="020F0502020204030204" pitchFamily="34" charset="0"/>
                <a:ea typeface="Calibri" panose="020F0502020204030204" pitchFamily="34" charset="0"/>
                <a:cs typeface="Calibri" panose="020F0502020204030204" pitchFamily="34" charset="0"/>
              </a:rPr>
              <a:t>Grāmatas</a:t>
            </a:r>
            <a:r>
              <a:rPr lang="lv-LV" sz="3200" dirty="0">
                <a:effectLst/>
                <a:latin typeface="Calibri" panose="020F0502020204030204" pitchFamily="34" charset="0"/>
                <a:ea typeface="Calibri" panose="020F0502020204030204" pitchFamily="34" charset="0"/>
                <a:cs typeface="Calibri" panose="020F0502020204030204" pitchFamily="34" charset="0"/>
              </a:rPr>
              <a:t> «SENSOA Karogu sistēma: kā reaģēt uz bērnu un jauniešu seksuālo uzvedību» analīze</a:t>
            </a:r>
          </a:p>
          <a:p>
            <a:pPr marL="431799" lvl="1" algn="ctr"/>
            <a:r>
              <a:rPr lang="lv-LV" sz="3200" dirty="0">
                <a:latin typeface="Calibri" panose="020F0502020204030204" pitchFamily="34" charset="0"/>
                <a:ea typeface="Calibri" panose="020F0502020204030204" pitchFamily="34" charset="0"/>
                <a:cs typeface="Calibri" panose="020F0502020204030204" pitchFamily="34" charset="0"/>
              </a:rPr>
              <a:t>izgaismo </a:t>
            </a:r>
            <a:r>
              <a:rPr lang="lv-LV" sz="3200" b="1" dirty="0">
                <a:effectLst/>
                <a:latin typeface="Calibri" panose="020F0502020204030204" pitchFamily="34" charset="0"/>
                <a:ea typeface="Calibri" panose="020F0502020204030204" pitchFamily="34" charset="0"/>
                <a:cs typeface="Calibri" panose="020F0502020204030204" pitchFamily="34" charset="0"/>
              </a:rPr>
              <a:t>valsts</a:t>
            </a:r>
            <a:r>
              <a:rPr lang="lv-LV" sz="3200" dirty="0">
                <a:effectLst/>
                <a:latin typeface="Calibri" panose="020F0502020204030204" pitchFamily="34" charset="0"/>
                <a:ea typeface="Calibri" panose="020F0502020204030204" pitchFamily="34" charset="0"/>
                <a:cs typeface="Calibri" panose="020F0502020204030204" pitchFamily="34" charset="0"/>
              </a:rPr>
              <a:t> atbildīgo iestāžu </a:t>
            </a:r>
            <a:r>
              <a:rPr lang="lv-LV" sz="3200" b="1" dirty="0">
                <a:effectLst/>
                <a:latin typeface="Calibri" panose="020F0502020204030204" pitchFamily="34" charset="0"/>
                <a:ea typeface="Calibri" panose="020F0502020204030204" pitchFamily="34" charset="0"/>
                <a:cs typeface="Calibri" panose="020F0502020204030204" pitchFamily="34" charset="0"/>
              </a:rPr>
              <a:t>pasīvo lomu </a:t>
            </a:r>
            <a:r>
              <a:rPr lang="lv-LV" sz="3200" dirty="0">
                <a:effectLst/>
                <a:latin typeface="Calibri" panose="020F0502020204030204" pitchFamily="34" charset="0"/>
                <a:ea typeface="Calibri" panose="020F0502020204030204" pitchFamily="34" charset="0"/>
                <a:cs typeface="Calibri" panose="020F0502020204030204" pitchFamily="34" charset="0"/>
              </a:rPr>
              <a:t>speciālistu, </a:t>
            </a:r>
          </a:p>
          <a:p>
            <a:pPr marL="431799" lvl="1" algn="ctr"/>
            <a:r>
              <a:rPr lang="lv-LV" sz="3200" dirty="0">
                <a:effectLst/>
                <a:latin typeface="Calibri" panose="020F0502020204030204" pitchFamily="34" charset="0"/>
                <a:ea typeface="Calibri" panose="020F0502020204030204" pitchFamily="34" charset="0"/>
                <a:cs typeface="Calibri" panose="020F0502020204030204" pitchFamily="34" charset="0"/>
              </a:rPr>
              <a:t>kuru atbildības jomā ir bērnu uzraudzība, audzināšana un izglītošana, </a:t>
            </a:r>
          </a:p>
          <a:p>
            <a:pPr marL="431799" lvl="1" algn="ctr"/>
            <a:r>
              <a:rPr lang="lv-LV" sz="3200" b="1" dirty="0">
                <a:effectLst/>
                <a:latin typeface="Calibri" panose="020F0502020204030204" pitchFamily="34" charset="0"/>
                <a:ea typeface="Calibri" panose="020F0502020204030204" pitchFamily="34" charset="0"/>
                <a:cs typeface="Calibri" panose="020F0502020204030204" pitchFamily="34" charset="0"/>
              </a:rPr>
              <a:t>nodrošināšanā ar normatīvajiem aktiem atbilstošiem</a:t>
            </a:r>
            <a:r>
              <a:rPr lang="lv-LV" sz="3200" dirty="0">
                <a:effectLst/>
                <a:latin typeface="Calibri" panose="020F0502020204030204" pitchFamily="34" charset="0"/>
                <a:ea typeface="Calibri" panose="020F0502020204030204" pitchFamily="34" charset="0"/>
                <a:cs typeface="Calibri" panose="020F0502020204030204" pitchFamily="34" charset="0"/>
              </a:rPr>
              <a:t> materiāliem kaitējošas seksuālās uzvedības atpazīšanai un atbilstošai reaģēšanai</a:t>
            </a:r>
          </a:p>
          <a:p>
            <a:pPr marL="431799" lvl="1" algn="ctr"/>
            <a:endParaRPr lang="lv-LV" sz="3200" dirty="0">
              <a:effectLst/>
              <a:latin typeface="Calibri" panose="020F0502020204030204" pitchFamily="34" charset="0"/>
              <a:ea typeface="Calibri" panose="020F0502020204030204" pitchFamily="34" charset="0"/>
              <a:cs typeface="Calibri" panose="020F0502020204030204" pitchFamily="34" charset="0"/>
            </a:endParaRPr>
          </a:p>
          <a:p>
            <a:pPr marL="431799" lvl="1" algn="ctr"/>
            <a:endParaRPr lang="lv-LV" sz="3200" dirty="0">
              <a:effectLst/>
              <a:latin typeface="Calibri" panose="020F0502020204030204" pitchFamily="34" charset="0"/>
              <a:ea typeface="Calibri" panose="020F0502020204030204" pitchFamily="34" charset="0"/>
              <a:cs typeface="Calibri" panose="020F0502020204030204" pitchFamily="34" charset="0"/>
            </a:endParaRPr>
          </a:p>
          <a:p>
            <a:pPr algn="ctr">
              <a:tabLst>
                <a:tab pos="270510" algn="l"/>
              </a:tabLst>
            </a:pPr>
            <a:r>
              <a:rPr lang="lv-LV" sz="3200" dirty="0">
                <a:effectLst/>
                <a:latin typeface="Calibri" panose="020F0502020204030204" pitchFamily="34" charset="0"/>
                <a:ea typeface="Calibri" panose="020F0502020204030204" pitchFamily="34" charset="0"/>
                <a:cs typeface="Calibri" panose="020F0502020204030204" pitchFamily="34" charset="0"/>
              </a:rPr>
              <a:t>Valsts atbildīgās iestādes ne tikai nav pievērsušas pienācīgu uzmanību šādu materiālu nodrošināšanai, </a:t>
            </a:r>
          </a:p>
          <a:p>
            <a:pPr algn="ctr">
              <a:tabLst>
                <a:tab pos="270510" algn="l"/>
              </a:tabLst>
            </a:pPr>
            <a:r>
              <a:rPr lang="lv-LV" sz="3200" dirty="0">
                <a:effectLst/>
                <a:latin typeface="Calibri" panose="020F0502020204030204" pitchFamily="34" charset="0"/>
                <a:ea typeface="Calibri" panose="020F0502020204030204" pitchFamily="34" charset="0"/>
                <a:cs typeface="Calibri" panose="020F0502020204030204" pitchFamily="34" charset="0"/>
              </a:rPr>
              <a:t>bet arī </a:t>
            </a:r>
            <a:r>
              <a:rPr lang="lv-LV" sz="3200" b="1" dirty="0">
                <a:effectLst/>
                <a:latin typeface="Calibri" panose="020F0502020204030204" pitchFamily="34" charset="0"/>
                <a:ea typeface="Calibri" panose="020F0502020204030204" pitchFamily="34" charset="0"/>
                <a:cs typeface="Calibri" panose="020F0502020204030204" pitchFamily="34" charset="0"/>
              </a:rPr>
              <a:t>nav spējušas atpazīt un nepieļaut tiesību aktiem neatbilstošas </a:t>
            </a:r>
            <a:r>
              <a:rPr lang="lv-LV" sz="3200" dirty="0">
                <a:effectLst/>
                <a:latin typeface="Calibri" panose="020F0502020204030204" pitchFamily="34" charset="0"/>
                <a:ea typeface="Calibri" panose="020F0502020204030204" pitchFamily="34" charset="0"/>
                <a:cs typeface="Calibri" panose="020F0502020204030204" pitchFamily="34" charset="0"/>
              </a:rPr>
              <a:t>bērnu seksuālās uzvedības </a:t>
            </a:r>
            <a:r>
              <a:rPr lang="lv-LV" sz="3200" b="1" dirty="0">
                <a:effectLst/>
                <a:latin typeface="Calibri" panose="020F0502020204030204" pitchFamily="34" charset="0"/>
                <a:ea typeface="Calibri" panose="020F0502020204030204" pitchFamily="34" charset="0"/>
                <a:cs typeface="Calibri" panose="020F0502020204030204" pitchFamily="34" charset="0"/>
              </a:rPr>
              <a:t>novērtēšanas sistēmas ieviešanu </a:t>
            </a:r>
            <a:r>
              <a:rPr lang="lv-LV" sz="3200" dirty="0">
                <a:effectLst/>
                <a:latin typeface="Calibri" panose="020F0502020204030204" pitchFamily="34" charset="0"/>
                <a:ea typeface="Calibri" panose="020F0502020204030204" pitchFamily="34" charset="0"/>
                <a:cs typeface="Calibri" panose="020F0502020204030204" pitchFamily="34" charset="0"/>
              </a:rPr>
              <a:t>bērnu aprūpes un audzināšanas iestādēs</a:t>
            </a:r>
            <a:endParaRPr lang="en-US" sz="3200" dirty="0">
              <a:solidFill>
                <a:srgbClr val="000000"/>
              </a:solidFill>
              <a:latin typeface="+mj-lt"/>
            </a:endParaRPr>
          </a:p>
        </p:txBody>
      </p:sp>
      <p:sp>
        <p:nvSpPr>
          <p:cNvPr id="8" name="Freeform 8">
            <a:extLst>
              <a:ext uri="{FF2B5EF4-FFF2-40B4-BE49-F238E27FC236}">
                <a16:creationId xmlns:a16="http://schemas.microsoft.com/office/drawing/2014/main" id="{4D202FDD-511D-FE22-9C03-3B0BF26E53F8}"/>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pic>
        <p:nvPicPr>
          <p:cNvPr id="10" name="Grafika 9" descr="Badge 1 outline">
            <a:extLst>
              <a:ext uri="{FF2B5EF4-FFF2-40B4-BE49-F238E27FC236}">
                <a16:creationId xmlns:a16="http://schemas.microsoft.com/office/drawing/2014/main" id="{89537417-E313-4E70-D210-B62CC05467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026" y="3483728"/>
            <a:ext cx="1813100" cy="1813100"/>
          </a:xfrm>
          <a:prstGeom prst="rect">
            <a:avLst/>
          </a:prstGeom>
        </p:spPr>
      </p:pic>
      <p:pic>
        <p:nvPicPr>
          <p:cNvPr id="12" name="Grafika 11" descr="Badge outline">
            <a:extLst>
              <a:ext uri="{FF2B5EF4-FFF2-40B4-BE49-F238E27FC236}">
                <a16:creationId xmlns:a16="http://schemas.microsoft.com/office/drawing/2014/main" id="{E4173807-83A6-404D-C961-D54717BE16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4026" y="6893115"/>
            <a:ext cx="1813100" cy="1813100"/>
          </a:xfrm>
          <a:prstGeom prst="rect">
            <a:avLst/>
          </a:prstGeom>
        </p:spPr>
      </p:pic>
    </p:spTree>
    <p:extLst>
      <p:ext uri="{BB962C8B-B14F-4D97-AF65-F5344CB8AC3E}">
        <p14:creationId xmlns:p14="http://schemas.microsoft.com/office/powerpoint/2010/main" val="395992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FB82487-26BD-DF16-B0F7-FEEAD224C0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150CA6-6820-A19B-3A4E-5A4C5D92E8F6}"/>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01BECA9D-4B71-8299-CF2D-BC6410B7D2C8}"/>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C395D914-6B83-D68D-D402-C472A7C74BCA}"/>
              </a:ext>
            </a:extLst>
          </p:cNvPr>
          <p:cNvSpPr txBox="1"/>
          <p:nvPr/>
        </p:nvSpPr>
        <p:spPr>
          <a:xfrm>
            <a:off x="3322991" y="1149037"/>
            <a:ext cx="14592734"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Reāls gadījums </a:t>
            </a:r>
            <a:r>
              <a:rPr lang="lv-LV" sz="5600" dirty="0" err="1">
                <a:solidFill>
                  <a:srgbClr val="000000"/>
                </a:solidFill>
                <a:latin typeface="IBM Plex Sans"/>
              </a:rPr>
              <a:t>tiesībsarga</a:t>
            </a:r>
            <a:r>
              <a:rPr lang="lv-LV" sz="5600" dirty="0">
                <a:solidFill>
                  <a:srgbClr val="000000"/>
                </a:solidFill>
                <a:latin typeface="IBM Plex Sans"/>
              </a:rPr>
              <a:t> darbā </a:t>
            </a:r>
            <a:r>
              <a:rPr lang="lv-LV" sz="3200" dirty="0">
                <a:solidFill>
                  <a:srgbClr val="000000"/>
                </a:solidFill>
                <a:latin typeface="IBM Plex Sans"/>
              </a:rPr>
              <a:t>(vārdi mainīti)</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054304FF-61C1-B6CB-1DE6-240BCB45FA99}"/>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52210FE5-BADC-BEE9-87CC-CBCED808FFD6}"/>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A6D08240-C048-E20F-32D4-5D1B52527ED5}"/>
              </a:ext>
            </a:extLst>
          </p:cNvPr>
          <p:cNvSpPr txBox="1"/>
          <p:nvPr/>
        </p:nvSpPr>
        <p:spPr>
          <a:xfrm>
            <a:off x="1028700" y="2894513"/>
            <a:ext cx="15811500" cy="6158737"/>
          </a:xfrm>
          <a:prstGeom prst="rect">
            <a:avLst/>
          </a:prstGeom>
        </p:spPr>
        <p:txBody>
          <a:bodyPr wrap="square" lIns="0" tIns="0" rIns="0" bIns="0" rtlCol="0" anchor="t">
            <a:spAutoFit/>
          </a:bodyPr>
          <a:lstStyle/>
          <a:p>
            <a:pPr algn="ctr">
              <a:lnSpc>
                <a:spcPct val="150000"/>
              </a:lnSpc>
              <a:spcBef>
                <a:spcPts val="600"/>
              </a:spcBef>
              <a:spcAft>
                <a:spcPts val="600"/>
              </a:spcAft>
              <a:tabLst>
                <a:tab pos="270510" algn="l"/>
              </a:tabLst>
            </a:pPr>
            <a:r>
              <a:rPr lang="lv-LV" sz="2800" dirty="0">
                <a:effectLst/>
                <a:ea typeface="Times New Roman" panose="02020603050405020304" pitchFamily="18" charset="0"/>
              </a:rPr>
              <a:t>Bērnu nama audzēknis nepilngadīgais Jēkabs  (16 gadi) ilgāku laika posmu bijis seksuālās attiecībās ar diviem citiem nepilngadīgajiem audzēkņiem Mārtiņu (15 gadi) un Andri (11 gadi). </a:t>
            </a:r>
          </a:p>
          <a:p>
            <a:pPr algn="ctr">
              <a:lnSpc>
                <a:spcPct val="150000"/>
              </a:lnSpc>
              <a:spcBef>
                <a:spcPts val="600"/>
              </a:spcBef>
              <a:spcAft>
                <a:spcPts val="600"/>
              </a:spcAft>
              <a:tabLst>
                <a:tab pos="270510" algn="l"/>
              </a:tabLst>
            </a:pPr>
            <a:r>
              <a:rPr lang="lv-LV" sz="2800" dirty="0">
                <a:ea typeface="Times New Roman" panose="02020603050405020304" pitchFamily="18" charset="0"/>
              </a:rPr>
              <a:t>Jēkabs piedāvājis abiem pārējiem veikt </a:t>
            </a:r>
            <a:r>
              <a:rPr lang="lv-LV" sz="2800" dirty="0">
                <a:ea typeface="Aptos" panose="020B0004020202020204" pitchFamily="34" charset="0"/>
              </a:rPr>
              <a:t>seksuālas darbības (orālo aktu).</a:t>
            </a:r>
          </a:p>
          <a:p>
            <a:pPr algn="ctr">
              <a:lnSpc>
                <a:spcPct val="150000"/>
              </a:lnSpc>
              <a:spcBef>
                <a:spcPts val="600"/>
              </a:spcBef>
              <a:spcAft>
                <a:spcPts val="600"/>
              </a:spcAft>
              <a:tabLst>
                <a:tab pos="270510" algn="l"/>
              </a:tabLst>
            </a:pPr>
            <a:r>
              <a:rPr lang="lv-LV" sz="2800" dirty="0">
                <a:ea typeface="Times New Roman" panose="02020603050405020304" pitchFamily="18" charset="0"/>
              </a:rPr>
              <a:t>Mārtiņš</a:t>
            </a:r>
            <a:r>
              <a:rPr lang="lv-LV" sz="2800" dirty="0">
                <a:effectLst/>
                <a:ea typeface="Times New Roman" panose="02020603050405020304" pitchFamily="18" charset="0"/>
              </a:rPr>
              <a:t> bija baidījies atteikties no seksuāla kontakta, savukārt 11 gadus vecais Andris piekrita interes</a:t>
            </a:r>
            <a:r>
              <a:rPr lang="lv-LV" sz="2800" dirty="0">
                <a:ea typeface="Times New Roman" panose="02020603050405020304" pitchFamily="18" charset="0"/>
              </a:rPr>
              <a:t>es vadīts. Jēkabs piedāvāja atlīdzinājumu – vienu reizi iedevis “Zelta zivtiņas” kartiņu, citu reizi 3 </a:t>
            </a:r>
            <a:r>
              <a:rPr lang="lv-LV" sz="2800" dirty="0" err="1">
                <a:ea typeface="Times New Roman" panose="02020603050405020304" pitchFamily="18" charset="0"/>
              </a:rPr>
              <a:t>euro</a:t>
            </a:r>
            <a:r>
              <a:rPr lang="lv-LV" sz="2800" dirty="0">
                <a:ea typeface="Times New Roman" panose="02020603050405020304" pitchFamily="18" charset="0"/>
              </a:rPr>
              <a:t>  un ābolus. </a:t>
            </a:r>
            <a:endParaRPr lang="lv-LV" sz="2800" dirty="0">
              <a:ea typeface="Aptos" panose="020B0004020202020204" pitchFamily="34" charset="0"/>
            </a:endParaRPr>
          </a:p>
          <a:p>
            <a:pPr algn="ctr">
              <a:lnSpc>
                <a:spcPct val="150000"/>
              </a:lnSpc>
              <a:spcBef>
                <a:spcPts val="600"/>
              </a:spcBef>
              <a:spcAft>
                <a:spcPts val="600"/>
              </a:spcAft>
              <a:tabLst>
                <a:tab pos="270510" algn="l"/>
              </a:tabLst>
            </a:pPr>
            <a:r>
              <a:rPr lang="lv-LV" sz="2800" dirty="0">
                <a:effectLst/>
                <a:ea typeface="Aptos" panose="020B0004020202020204" pitchFamily="34" charset="0"/>
              </a:rPr>
              <a:t>Policija pieņēma lēmumu atteikt uzsākt kriminālprocesu, jo izmeklētājs konstatēja, ka bērni - Mārtiņš un Andris -  piekrituši, tātad nav noziedzīga nodarījuma sastāva. Bērnu nams bija atturīgs, jo tas notika mežā, tāpēc iestāde nav vainojama. </a:t>
            </a:r>
          </a:p>
          <a:p>
            <a:pPr algn="ctr">
              <a:lnSpc>
                <a:spcPct val="150000"/>
              </a:lnSpc>
              <a:spcBef>
                <a:spcPts val="600"/>
              </a:spcBef>
              <a:spcAft>
                <a:spcPts val="600"/>
              </a:spcAft>
              <a:tabLst>
                <a:tab pos="270510" algn="l"/>
              </a:tabLst>
            </a:pPr>
            <a:endParaRPr lang="lv-LV" dirty="0">
              <a:latin typeface="Calibri" panose="020F0502020204030204" pitchFamily="34" charset="0"/>
              <a:ea typeface="Aptos" panose="020B0004020202020204" pitchFamily="34" charset="0"/>
            </a:endParaRPr>
          </a:p>
        </p:txBody>
      </p:sp>
      <p:sp>
        <p:nvSpPr>
          <p:cNvPr id="8" name="Freeform 8">
            <a:extLst>
              <a:ext uri="{FF2B5EF4-FFF2-40B4-BE49-F238E27FC236}">
                <a16:creationId xmlns:a16="http://schemas.microsoft.com/office/drawing/2014/main" id="{C0564D93-AFFD-7278-DFE8-1D8CAC8986ED}"/>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279436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C30357C-70E7-23E2-7FE5-D8886117A7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FA2FEA-DA1D-EA5C-741A-5DDF6FA2FBC6}"/>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691144BD-FAF5-131E-5AE2-72BD2093A9C0}"/>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CF31FE36-B863-07F7-33BD-77C8B506AD52}"/>
              </a:ext>
            </a:extLst>
          </p:cNvPr>
          <p:cNvSpPr txBox="1"/>
          <p:nvPr/>
        </p:nvSpPr>
        <p:spPr>
          <a:xfrm>
            <a:off x="3466666" y="923925"/>
            <a:ext cx="11862486"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Ja pielieto SENSOA karogu sistēmu… </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960F99E8-558D-02A8-1087-3FF302D4A076}"/>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7047DA00-46AC-1FD0-746B-3A6419B21EB6}"/>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D09553C0-987B-18CB-5EBA-19A7D63A520B}"/>
              </a:ext>
            </a:extLst>
          </p:cNvPr>
          <p:cNvSpPr txBox="1"/>
          <p:nvPr/>
        </p:nvSpPr>
        <p:spPr>
          <a:xfrm>
            <a:off x="1028700" y="2894513"/>
            <a:ext cx="16344900" cy="4942250"/>
          </a:xfrm>
          <a:prstGeom prst="rect">
            <a:avLst/>
          </a:prstGeom>
        </p:spPr>
        <p:txBody>
          <a:bodyPr wrap="square" lIns="0" tIns="0" rIns="0" bIns="0" rtlCol="0" anchor="t">
            <a:spAutoFit/>
          </a:bodyPr>
          <a:lstStyle/>
          <a:p>
            <a:pPr marL="514350" indent="-514350">
              <a:lnSpc>
                <a:spcPts val="5599"/>
              </a:lnSpc>
              <a:buAutoNum type="arabicParenR"/>
            </a:pPr>
            <a:r>
              <a:rPr lang="lv-LV" sz="2800" dirty="0">
                <a:effectLst/>
                <a:latin typeface="Calibri" panose="020F0502020204030204" pitchFamily="34" charset="0"/>
                <a:ea typeface="Aptos" panose="020B0004020202020204" pitchFamily="34" charset="0"/>
              </a:rPr>
              <a:t>Policija vispār nebūtu jāinformē, jo situācija labākajā gadījumā iegūtu dzelteno krāsu bērnu vecuma starpības dēļ</a:t>
            </a:r>
          </a:p>
          <a:p>
            <a:pPr marL="514350" indent="-514350">
              <a:lnSpc>
                <a:spcPts val="5599"/>
              </a:lnSpc>
              <a:buAutoNum type="arabicParenR"/>
            </a:pPr>
            <a:r>
              <a:rPr lang="lv-LV" sz="2800" dirty="0">
                <a:effectLst/>
                <a:latin typeface="Calibri" panose="020F0502020204030204" pitchFamily="34" charset="0"/>
                <a:ea typeface="Aptos" panose="020B0004020202020204" pitchFamily="34" charset="0"/>
              </a:rPr>
              <a:t>Situācija būtu jāpārrunā ar bērniem un jānorāda: </a:t>
            </a:r>
          </a:p>
          <a:p>
            <a:pPr marL="971550" lvl="1" indent="-514350">
              <a:lnSpc>
                <a:spcPts val="5599"/>
              </a:lnSpc>
              <a:buAutoNum type="arabicParenR"/>
            </a:pPr>
            <a:r>
              <a:rPr lang="lv-LV" sz="2800" dirty="0">
                <a:effectLst/>
                <a:latin typeface="Calibri" panose="020F0502020204030204" pitchFamily="34" charset="0"/>
                <a:ea typeface="Aptos" panose="020B0004020202020204" pitchFamily="34" charset="0"/>
              </a:rPr>
              <a:t>pirmkārt, dariet to ar vienaudžiem (tas būtu jāsaka arī 11 gadus vecajam Andrim - bērns, kurš piedzīvojis dzimumnoziegumu, tiktu aicināts to atkārtot ar vienaudžiem, tādējādi rastos jauni upuri) un, </a:t>
            </a:r>
          </a:p>
          <a:p>
            <a:pPr marL="971550" lvl="1" indent="-514350">
              <a:lnSpc>
                <a:spcPts val="5599"/>
              </a:lnSpc>
              <a:buAutoNum type="arabicParenR"/>
            </a:pPr>
            <a:r>
              <a:rPr lang="lv-LV" sz="2800" dirty="0">
                <a:effectLst/>
                <a:latin typeface="Calibri" panose="020F0502020204030204" pitchFamily="34" charset="0"/>
                <a:ea typeface="Aptos" panose="020B0004020202020204" pitchFamily="34" charset="0"/>
              </a:rPr>
              <a:t>otrkārt, nedariet to mežā</a:t>
            </a:r>
          </a:p>
          <a:p>
            <a:pPr>
              <a:lnSpc>
                <a:spcPts val="5599"/>
              </a:lnSpc>
            </a:pPr>
            <a:r>
              <a:rPr lang="lv-LV" sz="2800" dirty="0">
                <a:effectLst/>
                <a:latin typeface="Calibri" panose="020F0502020204030204" pitchFamily="34" charset="0"/>
                <a:ea typeface="Aptos" panose="020B0004020202020204" pitchFamily="34" charset="0"/>
              </a:rPr>
              <a:t>2) Bērnu namam būtu ieteikums - nodrošiniet bērniem privātu telpu eksperimentēšanai</a:t>
            </a:r>
          </a:p>
        </p:txBody>
      </p:sp>
      <p:sp>
        <p:nvSpPr>
          <p:cNvPr id="8" name="Freeform 8">
            <a:extLst>
              <a:ext uri="{FF2B5EF4-FFF2-40B4-BE49-F238E27FC236}">
                <a16:creationId xmlns:a16="http://schemas.microsoft.com/office/drawing/2014/main" id="{83614351-C53A-9509-176F-061D94373F24}"/>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180970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p:cNvSpPr txBox="1"/>
          <p:nvPr/>
        </p:nvSpPr>
        <p:spPr>
          <a:xfrm>
            <a:off x="3014004" y="923925"/>
            <a:ext cx="13368995"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 bet ko par to saka Krimināllikums?</a:t>
            </a:r>
            <a:endParaRPr lang="en-US" sz="5600" dirty="0">
              <a:solidFill>
                <a:srgbClr val="000000"/>
              </a:solidFill>
              <a:latin typeface="IBM Plex Sans"/>
            </a:endParaRPr>
          </a:p>
        </p:txBody>
      </p:sp>
      <p:sp>
        <p:nvSpPr>
          <p:cNvPr id="5" name="Freeform 5"/>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p:cNvSpPr txBox="1"/>
          <p:nvPr/>
        </p:nvSpPr>
        <p:spPr>
          <a:xfrm>
            <a:off x="1028700" y="2894513"/>
            <a:ext cx="16268700" cy="7527574"/>
          </a:xfrm>
          <a:prstGeom prst="rect">
            <a:avLst/>
          </a:prstGeom>
        </p:spPr>
        <p:txBody>
          <a:bodyPr wrap="square" lIns="0" tIns="0" rIns="0" bIns="0" rtlCol="0" anchor="t">
            <a:spAutoFit/>
          </a:bodyPr>
          <a:lstStyle/>
          <a:p>
            <a:pPr algn="just"/>
            <a:r>
              <a:rPr lang="lv-LV" sz="2800" b="1" i="0" dirty="0">
                <a:solidFill>
                  <a:srgbClr val="414142"/>
                </a:solidFill>
                <a:effectLst/>
              </a:rPr>
              <a:t>160.pants. (Seksuāla vardarbība) 1.daļa: </a:t>
            </a:r>
          </a:p>
          <a:p>
            <a:pPr algn="just"/>
            <a:r>
              <a:rPr lang="lv-LV" sz="2800" b="0" i="0" dirty="0">
                <a:solidFill>
                  <a:srgbClr val="414142"/>
                </a:solidFill>
                <a:effectLst/>
              </a:rPr>
              <a:t>Par seksuāla rakstura darbību nolūkā apmierināt savu dzimumtieksmi fiziskā saskarē ar cietušā ķermeni, ja tā izdarīta, izmantojot </a:t>
            </a:r>
            <a:r>
              <a:rPr lang="lv-LV" sz="2800" b="1" i="0" dirty="0">
                <a:solidFill>
                  <a:srgbClr val="414142"/>
                </a:solidFill>
                <a:effectLst/>
              </a:rPr>
              <a:t>cietušā bezpalīdzības stāvokli </a:t>
            </a:r>
            <a:r>
              <a:rPr lang="lv-LV" sz="2800" b="0" i="0" dirty="0">
                <a:solidFill>
                  <a:srgbClr val="414142"/>
                </a:solidFill>
                <a:effectLst/>
              </a:rPr>
              <a:t>vai pret cietušā gribu, lietojot vardarbību, draudus vai izmantojot </a:t>
            </a:r>
            <a:r>
              <a:rPr lang="lv-LV" sz="2800" b="1" i="0" dirty="0">
                <a:solidFill>
                  <a:srgbClr val="414142"/>
                </a:solidFill>
                <a:effectLst/>
              </a:rPr>
              <a:t>uzticību</a:t>
            </a:r>
            <a:r>
              <a:rPr lang="lv-LV" sz="2800" b="0" i="0" dirty="0">
                <a:solidFill>
                  <a:srgbClr val="414142"/>
                </a:solidFill>
                <a:effectLst/>
              </a:rPr>
              <a:t>, </a:t>
            </a:r>
            <a:r>
              <a:rPr lang="lv-LV" sz="2800" b="1" i="0" dirty="0">
                <a:solidFill>
                  <a:srgbClr val="414142"/>
                </a:solidFill>
                <a:effectLst/>
              </a:rPr>
              <a:t>autoritāti</a:t>
            </a:r>
            <a:r>
              <a:rPr lang="lv-LV" sz="2800" b="0" i="0" dirty="0">
                <a:solidFill>
                  <a:srgbClr val="414142"/>
                </a:solidFill>
                <a:effectLst/>
              </a:rPr>
              <a:t> vai citādu ietekmi uz cietušo, —</a:t>
            </a:r>
          </a:p>
          <a:p>
            <a:pPr algn="just"/>
            <a:r>
              <a:rPr lang="lv-LV" sz="2800" b="0" i="0" dirty="0">
                <a:solidFill>
                  <a:srgbClr val="414142"/>
                </a:solidFill>
                <a:effectLst/>
              </a:rPr>
              <a:t>soda ar brīvības atņemšanu uz laiku līdz septiņiem gadiem un ar probācijas uzraudzību uz laiku līdz pieciem gadiem.</a:t>
            </a:r>
          </a:p>
          <a:p>
            <a:pPr algn="just"/>
            <a:endParaRPr lang="lv-LV" sz="2800" dirty="0">
              <a:solidFill>
                <a:srgbClr val="414142"/>
              </a:solidFill>
            </a:endParaRPr>
          </a:p>
          <a:p>
            <a:pPr algn="just"/>
            <a:endParaRPr lang="lv-LV" sz="2800" b="1" i="0" dirty="0">
              <a:solidFill>
                <a:srgbClr val="414142"/>
              </a:solidFill>
              <a:effectLst/>
            </a:endParaRPr>
          </a:p>
          <a:p>
            <a:pPr algn="just"/>
            <a:r>
              <a:rPr lang="en-GB" sz="2800" dirty="0" err="1">
                <a:solidFill>
                  <a:srgbClr val="414142"/>
                </a:solidFill>
                <a:effectLst/>
                <a:ea typeface="Calibri" panose="020F0502020204030204" pitchFamily="34" charset="0"/>
              </a:rPr>
              <a:t>Mazgadīgs</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bērns</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līdz</a:t>
            </a:r>
            <a:r>
              <a:rPr lang="en-GB" sz="2800" dirty="0">
                <a:solidFill>
                  <a:srgbClr val="414142"/>
                </a:solidFill>
                <a:effectLst/>
                <a:ea typeface="Calibri" panose="020F0502020204030204" pitchFamily="34" charset="0"/>
              </a:rPr>
              <a:t> 14 </a:t>
            </a:r>
            <a:r>
              <a:rPr lang="en-GB" sz="2800" dirty="0" err="1">
                <a:solidFill>
                  <a:srgbClr val="414142"/>
                </a:solidFill>
                <a:effectLst/>
                <a:ea typeface="Calibri" panose="020F0502020204030204" pitchFamily="34" charset="0"/>
              </a:rPr>
              <a:t>gadu</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vecumam</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sava</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vecuma</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dēļ</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atrodas</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bezpalīdzības</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stāvoklī</a:t>
            </a:r>
            <a:r>
              <a:rPr lang="en-GB" sz="2800" dirty="0">
                <a:solidFill>
                  <a:srgbClr val="414142"/>
                </a:solidFill>
                <a:effectLst/>
                <a:ea typeface="Calibri" panose="020F0502020204030204" pitchFamily="34" charset="0"/>
              </a:rPr>
              <a:t> un </a:t>
            </a:r>
            <a:r>
              <a:rPr lang="en-GB" sz="2800" dirty="0" err="1">
                <a:solidFill>
                  <a:srgbClr val="414142"/>
                </a:solidFill>
                <a:effectLst/>
                <a:ea typeface="Calibri" panose="020F0502020204030204" pitchFamily="34" charset="0"/>
              </a:rPr>
              <a:t>nevar</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saprast</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ar</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viņu</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izdarīto</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darbību</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raksturu</a:t>
            </a:r>
            <a:r>
              <a:rPr lang="en-GB" sz="2800" dirty="0">
                <a:solidFill>
                  <a:srgbClr val="414142"/>
                </a:solidFill>
                <a:effectLst/>
                <a:ea typeface="Calibri" panose="020F0502020204030204" pitchFamily="34" charset="0"/>
              </a:rPr>
              <a:t> un </a:t>
            </a:r>
            <a:r>
              <a:rPr lang="en-GB" sz="2800" dirty="0" err="1">
                <a:solidFill>
                  <a:srgbClr val="414142"/>
                </a:solidFill>
                <a:effectLst/>
                <a:ea typeface="Calibri" panose="020F0502020204030204" pitchFamily="34" charset="0"/>
              </a:rPr>
              <a:t>nozīmi</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vai</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nevar</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tām</a:t>
            </a:r>
            <a:r>
              <a:rPr lang="en-GB" sz="2800" dirty="0">
                <a:solidFill>
                  <a:srgbClr val="414142"/>
                </a:solidFill>
                <a:effectLst/>
                <a:ea typeface="Calibri" panose="020F0502020204030204" pitchFamily="34" charset="0"/>
              </a:rPr>
              <a:t> </a:t>
            </a:r>
            <a:r>
              <a:rPr lang="en-GB" sz="2800" dirty="0" err="1">
                <a:solidFill>
                  <a:srgbClr val="414142"/>
                </a:solidFill>
                <a:effectLst/>
                <a:ea typeface="Calibri" panose="020F0502020204030204" pitchFamily="34" charset="0"/>
              </a:rPr>
              <a:t>pretoties</a:t>
            </a:r>
            <a:r>
              <a:rPr lang="en-GB" sz="2800" dirty="0">
                <a:solidFill>
                  <a:srgbClr val="414142"/>
                </a:solidFill>
                <a:effectLst/>
                <a:ea typeface="Calibri" panose="020F0502020204030204" pitchFamily="34" charset="0"/>
              </a:rPr>
              <a:t> </a:t>
            </a:r>
            <a:r>
              <a:rPr lang="lv-LV" sz="2800" dirty="0">
                <a:solidFill>
                  <a:srgbClr val="414142"/>
                </a:solidFill>
                <a:effectLst/>
                <a:ea typeface="Calibri" panose="020F0502020204030204" pitchFamily="34" charset="0"/>
              </a:rPr>
              <a:t>(Krimināllikuma komentāri)</a:t>
            </a:r>
            <a:endParaRPr lang="lv-LV" sz="2800" dirty="0">
              <a:effectLst/>
              <a:ea typeface="Calibri" panose="020F0502020204030204" pitchFamily="34" charset="0"/>
            </a:endParaRPr>
          </a:p>
          <a:p>
            <a:pPr algn="just"/>
            <a:endParaRPr lang="lv-LV" sz="2800" b="1" i="0" dirty="0">
              <a:solidFill>
                <a:srgbClr val="414142"/>
              </a:solidFill>
              <a:effectLst/>
            </a:endParaRPr>
          </a:p>
          <a:p>
            <a:pPr algn="just"/>
            <a:r>
              <a:rPr lang="lv-LV" sz="2800" b="1" i="0" dirty="0">
                <a:solidFill>
                  <a:srgbClr val="414142"/>
                </a:solidFill>
                <a:effectLst/>
              </a:rPr>
              <a:t>160.pants. (Seksuāla vardarbība) 4.daļa: </a:t>
            </a:r>
          </a:p>
          <a:p>
            <a:pPr algn="just"/>
            <a:r>
              <a:rPr lang="lv-LV" sz="2800" b="0" i="0" dirty="0">
                <a:solidFill>
                  <a:srgbClr val="414142"/>
                </a:solidFill>
                <a:effectLst/>
              </a:rPr>
              <a:t>(4) Par šā panta pirmajā daļā paredzēto noziedzīgo nodarījumu, [..] ja tas izdarīts ar personu, kura </a:t>
            </a:r>
            <a:r>
              <a:rPr lang="lv-LV" sz="2800" b="1" i="0" dirty="0">
                <a:solidFill>
                  <a:srgbClr val="414142"/>
                </a:solidFill>
                <a:effectLst/>
              </a:rPr>
              <a:t>nav sasniegusi sešpadsmit gadu </a:t>
            </a:r>
            <a:r>
              <a:rPr lang="lv-LV" sz="2800" b="0" i="0" dirty="0">
                <a:solidFill>
                  <a:srgbClr val="414142"/>
                </a:solidFill>
                <a:effectLst/>
              </a:rPr>
              <a:t>vecumu, —</a:t>
            </a:r>
          </a:p>
          <a:p>
            <a:pPr algn="just"/>
            <a:r>
              <a:rPr lang="lv-LV" sz="2800" b="0" i="0" dirty="0">
                <a:solidFill>
                  <a:srgbClr val="414142"/>
                </a:solidFill>
                <a:effectLst/>
              </a:rPr>
              <a:t>soda ar brīvības atņemšanu uz laiku no pieciem līdz piecpadsmit gadiem un ar probācijas uzraudzību uz laiku līdz pieciem gadiem.</a:t>
            </a:r>
          </a:p>
          <a:p>
            <a:pPr marL="431799" lvl="1">
              <a:lnSpc>
                <a:spcPts val="5599"/>
              </a:lnSpc>
            </a:pPr>
            <a:endParaRPr lang="lv-LV" sz="2800" b="1" i="0" dirty="0">
              <a:solidFill>
                <a:srgbClr val="414142"/>
              </a:solidFill>
              <a:effectLst/>
            </a:endParaRPr>
          </a:p>
        </p:txBody>
      </p:sp>
      <p:sp>
        <p:nvSpPr>
          <p:cNvPr id="8" name="Freeform 8"/>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pic>
        <p:nvPicPr>
          <p:cNvPr id="12" name="Graphic 11" descr="Flag1 outline">
            <a:extLst>
              <a:ext uri="{FF2B5EF4-FFF2-40B4-BE49-F238E27FC236}">
                <a16:creationId xmlns:a16="http://schemas.microsoft.com/office/drawing/2014/main" id="{1C752970-EC7E-E399-33A1-3FC8A7410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224" y="6361686"/>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7329882">
            <a:off x="-72031" y="-14302"/>
            <a:ext cx="4797328" cy="4809351"/>
          </a:xfrm>
          <a:custGeom>
            <a:avLst/>
            <a:gdLst/>
            <a:ahLst/>
            <a:cxnLst/>
            <a:rect l="l" t="t" r="r" b="b"/>
            <a:pathLst>
              <a:path w="4797328" h="4809351">
                <a:moveTo>
                  <a:pt x="0" y="0"/>
                </a:moveTo>
                <a:lnTo>
                  <a:pt x="4797328" y="0"/>
                </a:lnTo>
                <a:lnTo>
                  <a:pt x="4797328" y="4809352"/>
                </a:lnTo>
                <a:lnTo>
                  <a:pt x="0" y="4809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Freeform 5"/>
          <p:cNvSpPr/>
          <p:nvPr/>
        </p:nvSpPr>
        <p:spPr>
          <a:xfrm>
            <a:off x="14482019" y="5537286"/>
            <a:ext cx="3416296" cy="3366267"/>
          </a:xfrm>
          <a:custGeom>
            <a:avLst/>
            <a:gdLst/>
            <a:ahLst/>
            <a:cxnLst/>
            <a:rect l="l" t="t" r="r" b="b"/>
            <a:pathLst>
              <a:path w="3416296" h="3366267">
                <a:moveTo>
                  <a:pt x="0" y="0"/>
                </a:moveTo>
                <a:lnTo>
                  <a:pt x="3416296" y="0"/>
                </a:lnTo>
                <a:lnTo>
                  <a:pt x="3416296" y="3366266"/>
                </a:lnTo>
                <a:lnTo>
                  <a:pt x="0" y="3366266"/>
                </a:lnTo>
                <a:lnTo>
                  <a:pt x="0" y="0"/>
                </a:lnTo>
                <a:close/>
              </a:path>
            </a:pathLst>
          </a:custGeom>
          <a:blipFill>
            <a:blip r:embed="rId6">
              <a:alphaModFix amt="80000"/>
            </a:blip>
            <a:stretch>
              <a:fillRect/>
            </a:stretch>
          </a:blipFill>
        </p:spPr>
        <p:txBody>
          <a:bodyPr/>
          <a:lstStyle/>
          <a:p>
            <a:endParaRPr lang="lv-LV"/>
          </a:p>
        </p:txBody>
      </p:sp>
      <p:sp>
        <p:nvSpPr>
          <p:cNvPr id="6" name="Freeform 6"/>
          <p:cNvSpPr/>
          <p:nvPr/>
        </p:nvSpPr>
        <p:spPr>
          <a:xfrm>
            <a:off x="10725180" y="5542137"/>
            <a:ext cx="3375155" cy="3361416"/>
          </a:xfrm>
          <a:custGeom>
            <a:avLst/>
            <a:gdLst/>
            <a:ahLst/>
            <a:cxnLst/>
            <a:rect l="l" t="t" r="r" b="b"/>
            <a:pathLst>
              <a:path w="3375155" h="3361416">
                <a:moveTo>
                  <a:pt x="0" y="0"/>
                </a:moveTo>
                <a:lnTo>
                  <a:pt x="3375155" y="0"/>
                </a:lnTo>
                <a:lnTo>
                  <a:pt x="3375155" y="3361415"/>
                </a:lnTo>
                <a:lnTo>
                  <a:pt x="0" y="3361415"/>
                </a:lnTo>
                <a:lnTo>
                  <a:pt x="0" y="0"/>
                </a:lnTo>
                <a:close/>
              </a:path>
            </a:pathLst>
          </a:custGeom>
          <a:blipFill>
            <a:blip r:embed="rId7">
              <a:alphaModFix amt="80000"/>
            </a:blip>
            <a:stretch>
              <a:fillRect/>
            </a:stretch>
          </a:blipFill>
        </p:spPr>
        <p:txBody>
          <a:bodyPr/>
          <a:lstStyle/>
          <a:p>
            <a:endParaRPr lang="lv-LV"/>
          </a:p>
        </p:txBody>
      </p:sp>
      <p:sp>
        <p:nvSpPr>
          <p:cNvPr id="7" name="Freeform 7"/>
          <p:cNvSpPr/>
          <p:nvPr/>
        </p:nvSpPr>
        <p:spPr>
          <a:xfrm>
            <a:off x="10682494" y="697916"/>
            <a:ext cx="3417841" cy="4445584"/>
          </a:xfrm>
          <a:custGeom>
            <a:avLst/>
            <a:gdLst/>
            <a:ahLst/>
            <a:cxnLst/>
            <a:rect l="l" t="t" r="r" b="b"/>
            <a:pathLst>
              <a:path w="3417841" h="4445584">
                <a:moveTo>
                  <a:pt x="0" y="0"/>
                </a:moveTo>
                <a:lnTo>
                  <a:pt x="3417841" y="0"/>
                </a:lnTo>
                <a:lnTo>
                  <a:pt x="3417841" y="4445584"/>
                </a:lnTo>
                <a:lnTo>
                  <a:pt x="0" y="4445584"/>
                </a:lnTo>
                <a:lnTo>
                  <a:pt x="0" y="0"/>
                </a:lnTo>
                <a:close/>
              </a:path>
            </a:pathLst>
          </a:custGeom>
          <a:blipFill>
            <a:blip r:embed="rId8">
              <a:alphaModFix amt="80000"/>
            </a:blip>
            <a:stretch>
              <a:fillRect/>
            </a:stretch>
          </a:blipFill>
        </p:spPr>
        <p:txBody>
          <a:bodyPr/>
          <a:lstStyle/>
          <a:p>
            <a:endParaRPr lang="lv-LV"/>
          </a:p>
        </p:txBody>
      </p:sp>
      <p:sp>
        <p:nvSpPr>
          <p:cNvPr id="8" name="Freeform 8"/>
          <p:cNvSpPr/>
          <p:nvPr/>
        </p:nvSpPr>
        <p:spPr>
          <a:xfrm>
            <a:off x="14646525" y="506375"/>
            <a:ext cx="3087284" cy="4637125"/>
          </a:xfrm>
          <a:custGeom>
            <a:avLst/>
            <a:gdLst/>
            <a:ahLst/>
            <a:cxnLst/>
            <a:rect l="l" t="t" r="r" b="b"/>
            <a:pathLst>
              <a:path w="3087284" h="4637125">
                <a:moveTo>
                  <a:pt x="0" y="0"/>
                </a:moveTo>
                <a:lnTo>
                  <a:pt x="3087284" y="0"/>
                </a:lnTo>
                <a:lnTo>
                  <a:pt x="3087284" y="4637125"/>
                </a:lnTo>
                <a:lnTo>
                  <a:pt x="0" y="4637125"/>
                </a:lnTo>
                <a:lnTo>
                  <a:pt x="0" y="0"/>
                </a:lnTo>
                <a:close/>
              </a:path>
            </a:pathLst>
          </a:custGeom>
          <a:blipFill>
            <a:blip r:embed="rId9">
              <a:alphaModFix amt="80000"/>
            </a:blip>
            <a:stretch>
              <a:fillRect/>
            </a:stretch>
          </a:blipFill>
        </p:spPr>
        <p:txBody>
          <a:bodyPr/>
          <a:lstStyle/>
          <a:p>
            <a:endParaRPr lang="lv-LV"/>
          </a:p>
        </p:txBody>
      </p:sp>
      <p:sp>
        <p:nvSpPr>
          <p:cNvPr id="9" name="TextBox 9"/>
          <p:cNvSpPr txBox="1"/>
          <p:nvPr/>
        </p:nvSpPr>
        <p:spPr>
          <a:xfrm>
            <a:off x="1761178" y="1244590"/>
            <a:ext cx="1399526" cy="2062969"/>
          </a:xfrm>
          <a:prstGeom prst="rect">
            <a:avLst/>
          </a:prstGeom>
        </p:spPr>
        <p:txBody>
          <a:bodyPr lIns="0" tIns="0" rIns="0" bIns="0" rtlCol="0" anchor="t">
            <a:spAutoFit/>
          </a:bodyPr>
          <a:lstStyle/>
          <a:p>
            <a:pPr algn="ctr">
              <a:lnSpc>
                <a:spcPts val="16952"/>
              </a:lnSpc>
              <a:spcBef>
                <a:spcPct val="0"/>
              </a:spcBef>
            </a:pPr>
            <a:r>
              <a:rPr lang="en-US" sz="12108">
                <a:solidFill>
                  <a:srgbClr val="FEFEFE"/>
                </a:solidFill>
                <a:latin typeface="IBM Plex Sans Bold"/>
              </a:rPr>
              <a:t>1.</a:t>
            </a:r>
          </a:p>
        </p:txBody>
      </p:sp>
      <p:sp>
        <p:nvSpPr>
          <p:cNvPr id="11" name="TextBox 11"/>
          <p:cNvSpPr txBox="1"/>
          <p:nvPr/>
        </p:nvSpPr>
        <p:spPr>
          <a:xfrm>
            <a:off x="10725180" y="166650"/>
            <a:ext cx="5353020" cy="334387"/>
          </a:xfrm>
          <a:prstGeom prst="rect">
            <a:avLst/>
          </a:prstGeom>
        </p:spPr>
        <p:txBody>
          <a:bodyPr wrap="square" lIns="0" tIns="0" rIns="0" bIns="0" rtlCol="0" anchor="t">
            <a:spAutoFit/>
          </a:bodyPr>
          <a:lstStyle/>
          <a:p>
            <a:pPr algn="ctr">
              <a:lnSpc>
                <a:spcPts val="2800"/>
              </a:lnSpc>
              <a:spcBef>
                <a:spcPct val="0"/>
              </a:spcBef>
            </a:pPr>
            <a:r>
              <a:rPr lang="en-US" sz="2000" dirty="0">
                <a:solidFill>
                  <a:srgbClr val="000000"/>
                </a:solidFill>
                <a:latin typeface="IBM Plex Sans"/>
              </a:rPr>
              <a:t>Foto: </a:t>
            </a:r>
            <a:r>
              <a:rPr lang="en-US" sz="2000" dirty="0" err="1">
                <a:solidFill>
                  <a:srgbClr val="000000"/>
                </a:solidFill>
                <a:latin typeface="IBM Plex Sans"/>
              </a:rPr>
              <a:t>Publicitātes</a:t>
            </a:r>
            <a:r>
              <a:rPr lang="en-US" sz="2000" dirty="0">
                <a:solidFill>
                  <a:srgbClr val="000000"/>
                </a:solidFill>
                <a:latin typeface="IBM Plex Sans"/>
              </a:rPr>
              <a:t> </a:t>
            </a:r>
            <a:r>
              <a:rPr lang="en-US" sz="2000" dirty="0" err="1">
                <a:solidFill>
                  <a:srgbClr val="000000"/>
                </a:solidFill>
                <a:latin typeface="IBM Plex Sans"/>
              </a:rPr>
              <a:t>attēli</a:t>
            </a:r>
            <a:endParaRPr lang="en-US" sz="2000" dirty="0">
              <a:solidFill>
                <a:srgbClr val="000000"/>
              </a:solidFill>
              <a:latin typeface="IBM Plex Sans"/>
            </a:endParaRPr>
          </a:p>
        </p:txBody>
      </p:sp>
      <p:sp>
        <p:nvSpPr>
          <p:cNvPr id="12" name="Freeform 12"/>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
        <p:nvSpPr>
          <p:cNvPr id="13" name="TextBox 5">
            <a:extLst>
              <a:ext uri="{FF2B5EF4-FFF2-40B4-BE49-F238E27FC236}">
                <a16:creationId xmlns:a16="http://schemas.microsoft.com/office/drawing/2014/main" id="{AFA6117E-D979-8C5F-70BF-B5878D2C505A}"/>
              </a:ext>
            </a:extLst>
          </p:cNvPr>
          <p:cNvSpPr txBox="1"/>
          <p:nvPr/>
        </p:nvSpPr>
        <p:spPr>
          <a:xfrm>
            <a:off x="2642693" y="5372100"/>
            <a:ext cx="5702365" cy="2773965"/>
          </a:xfrm>
          <a:prstGeom prst="rect">
            <a:avLst/>
          </a:prstGeom>
        </p:spPr>
        <p:txBody>
          <a:bodyPr wrap="square" lIns="0" tIns="0" rIns="0" bIns="0" rtlCol="0" anchor="t">
            <a:spAutoFit/>
          </a:bodyPr>
          <a:lstStyle/>
          <a:p>
            <a:pPr algn="ctr">
              <a:lnSpc>
                <a:spcPts val="11200"/>
              </a:lnSpc>
            </a:pPr>
            <a:r>
              <a:rPr lang="lv-LV" sz="8000" dirty="0">
                <a:solidFill>
                  <a:srgbClr val="67378C"/>
                </a:solidFill>
                <a:latin typeface="IBM Plex Sans Bold"/>
              </a:rPr>
              <a:t>Grāmatas </a:t>
            </a:r>
          </a:p>
          <a:p>
            <a:pPr algn="ctr">
              <a:lnSpc>
                <a:spcPts val="11200"/>
              </a:lnSpc>
            </a:pPr>
            <a:r>
              <a:rPr lang="lv-LV" sz="8000" dirty="0">
                <a:solidFill>
                  <a:srgbClr val="67378C"/>
                </a:solidFill>
                <a:latin typeface="IBM Plex Sans Bold"/>
              </a:rPr>
              <a:t>bērniem</a:t>
            </a:r>
            <a:endParaRPr lang="en-US" sz="5600" dirty="0">
              <a:solidFill>
                <a:srgbClr val="000000"/>
              </a:solidFill>
              <a:latin typeface="IBM Plex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4155D8F-9427-550A-E594-3256D1B39D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B297CD-D392-2285-F5DC-A5D1AB438EBA}"/>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3">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49F4F9A1-A405-19A9-946D-B81D0EC93D66}"/>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4"/>
            <a:stretch>
              <a:fillRect/>
            </a:stretch>
          </a:blipFill>
        </p:spPr>
        <p:txBody>
          <a:bodyPr/>
          <a:lstStyle/>
          <a:p>
            <a:endParaRPr lang="lv-LV"/>
          </a:p>
        </p:txBody>
      </p:sp>
      <p:sp>
        <p:nvSpPr>
          <p:cNvPr id="4" name="TextBox 4">
            <a:extLst>
              <a:ext uri="{FF2B5EF4-FFF2-40B4-BE49-F238E27FC236}">
                <a16:creationId xmlns:a16="http://schemas.microsoft.com/office/drawing/2014/main" id="{EB1F50F5-5870-7473-1AEE-152A24E587AB}"/>
              </a:ext>
            </a:extLst>
          </p:cNvPr>
          <p:cNvSpPr txBox="1"/>
          <p:nvPr/>
        </p:nvSpPr>
        <p:spPr>
          <a:xfrm>
            <a:off x="3014004" y="923925"/>
            <a:ext cx="13521395"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 vēl dažas būtiskas norādes </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455DD08A-8CC6-B1FF-9BB9-5F6670EC7BF0}"/>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1F1A10FC-286A-30D7-5416-DF7D3F39862A}"/>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3A67788B-771D-4676-D665-5040306E16B2}"/>
              </a:ext>
            </a:extLst>
          </p:cNvPr>
          <p:cNvSpPr txBox="1"/>
          <p:nvPr/>
        </p:nvSpPr>
        <p:spPr>
          <a:xfrm>
            <a:off x="1028700" y="2894513"/>
            <a:ext cx="16116300" cy="5660396"/>
          </a:xfrm>
          <a:prstGeom prst="rect">
            <a:avLst/>
          </a:prstGeom>
        </p:spPr>
        <p:txBody>
          <a:bodyPr wrap="square" lIns="0" tIns="0" rIns="0" bIns="0" rtlCol="0" anchor="t">
            <a:spAutoFit/>
          </a:bodyPr>
          <a:lstStyle/>
          <a:p>
            <a:pPr marL="342900" lvl="0" indent="-342900">
              <a:lnSpc>
                <a:spcPts val="5599"/>
              </a:lnSpc>
              <a:buFont typeface="Symbol" panose="05050102010706020507" pitchFamily="18" charset="2"/>
              <a:buChar char=""/>
            </a:pPr>
            <a:r>
              <a:rPr lang="lv-LV" sz="2800" dirty="0">
                <a:effectLst/>
                <a:latin typeface="Calibri" panose="020F0502020204030204" pitchFamily="34" charset="0"/>
                <a:ea typeface="Times New Roman" panose="02020603050405020304" pitchFamily="18" charset="0"/>
              </a:rPr>
              <a:t>Cietušajiem bērniem pienākas rehabilitācija un kā vardarbībā cietušajiem arī valsts kompensācija </a:t>
            </a:r>
          </a:p>
          <a:p>
            <a:pPr marL="342900" lvl="0" indent="-342900">
              <a:lnSpc>
                <a:spcPts val="5599"/>
              </a:lnSpc>
              <a:buFont typeface="Symbol" panose="05050102010706020507" pitchFamily="18" charset="2"/>
              <a:buChar char=""/>
            </a:pPr>
            <a:r>
              <a:rPr lang="lv-LV" sz="2800" dirty="0">
                <a:effectLst/>
                <a:latin typeface="Calibri" panose="020F0502020204030204" pitchFamily="34" charset="0"/>
                <a:ea typeface="Times New Roman" panose="02020603050405020304" pitchFamily="18" charset="0"/>
              </a:rPr>
              <a:t>Rehabilitācija ir īpaši svarīga, lai bērni nākotnē paši nekļūst par pāridarītāju</a:t>
            </a:r>
          </a:p>
          <a:p>
            <a:pPr marL="342900" lvl="0" indent="-342900">
              <a:lnSpc>
                <a:spcPts val="5599"/>
              </a:lnSpc>
              <a:buFont typeface="Symbol" panose="05050102010706020507" pitchFamily="18" charset="2"/>
              <a:buChar char=""/>
            </a:pPr>
            <a:r>
              <a:rPr lang="lv-LV" sz="2800" dirty="0">
                <a:latin typeface="Calibri" panose="020F0502020204030204" pitchFamily="34" charset="0"/>
                <a:ea typeface="Times New Roman" panose="02020603050405020304" pitchFamily="18" charset="0"/>
              </a:rPr>
              <a:t>Šajā gadījumā</a:t>
            </a:r>
            <a:r>
              <a:rPr lang="lv-LV" sz="2800" dirty="0">
                <a:effectLst/>
                <a:latin typeface="Calibri" panose="020F0502020204030204" pitchFamily="34" charset="0"/>
                <a:ea typeface="Times New Roman" panose="02020603050405020304" pitchFamily="18" charset="0"/>
              </a:rPr>
              <a:t> bērniem nav jāvērtē “piekrišana” vai “brīvprātīga līdzdalība”</a:t>
            </a:r>
          </a:p>
          <a:p>
            <a:pPr marL="342900" lvl="0" indent="-342900">
              <a:lnSpc>
                <a:spcPts val="5599"/>
              </a:lnSpc>
              <a:buFont typeface="Symbol" panose="05050102010706020507" pitchFamily="18" charset="2"/>
              <a:buChar char=""/>
            </a:pPr>
            <a:r>
              <a:rPr lang="lv-LV" sz="2800" dirty="0">
                <a:effectLst/>
                <a:latin typeface="Calibri" panose="020F0502020204030204" pitchFamily="34" charset="0"/>
                <a:ea typeface="Times New Roman" panose="02020603050405020304" pitchFamily="18" charset="0"/>
              </a:rPr>
              <a:t>Bērnu namos bērnu </a:t>
            </a:r>
            <a:r>
              <a:rPr lang="lv-LV" sz="2800" dirty="0" err="1">
                <a:effectLst/>
                <a:latin typeface="Calibri" panose="020F0502020204030204" pitchFamily="34" charset="0"/>
                <a:ea typeface="Times New Roman" panose="02020603050405020304" pitchFamily="18" charset="0"/>
              </a:rPr>
              <a:t>seksualizētā</a:t>
            </a:r>
            <a:r>
              <a:rPr lang="lv-LV" sz="2800" dirty="0">
                <a:effectLst/>
                <a:latin typeface="Calibri" panose="020F0502020204030204" pitchFamily="34" charset="0"/>
                <a:ea typeface="Times New Roman" panose="02020603050405020304" pitchFamily="18" charset="0"/>
              </a:rPr>
              <a:t> uzvedība tiešām ir izplatīta, jo bērni iestādēs ir īpaši nepasargāti no citu bērnu veiktās kaitējošas seksuālas uzvedības</a:t>
            </a:r>
          </a:p>
          <a:p>
            <a:pPr marL="342900" lvl="0" indent="-342900">
              <a:lnSpc>
                <a:spcPts val="5599"/>
              </a:lnSpc>
              <a:buFont typeface="Symbol" panose="05050102010706020507" pitchFamily="18" charset="2"/>
              <a:buChar char=""/>
            </a:pPr>
            <a:r>
              <a:rPr lang="lv-LV" sz="2800" dirty="0">
                <a:effectLst/>
                <a:latin typeface="Calibri" panose="020F0502020204030204" pitchFamily="34" charset="0"/>
                <a:ea typeface="Times New Roman" panose="02020603050405020304" pitchFamily="18" charset="0"/>
              </a:rPr>
              <a:t>Uz šādiem gadījumiem ir svarīgi reaģēt, nevis normalizēt.</a:t>
            </a:r>
            <a:r>
              <a:rPr lang="lv-LV" sz="2800" dirty="0">
                <a:latin typeface="Calibri" panose="020F0502020204030204" pitchFamily="34" charset="0"/>
                <a:ea typeface="Times New Roman" panose="02020603050405020304" pitchFamily="18" charset="0"/>
              </a:rPr>
              <a:t> </a:t>
            </a:r>
            <a:r>
              <a:rPr lang="lv-LV" sz="2800" dirty="0">
                <a:effectLst/>
                <a:latin typeface="Calibri" panose="020F0502020204030204" pitchFamily="34" charset="0"/>
                <a:ea typeface="Times New Roman" panose="02020603050405020304" pitchFamily="18" charset="0"/>
              </a:rPr>
              <a:t>Par katru šādu gadījumu ir jāinformē policija</a:t>
            </a:r>
            <a:endParaRPr lang="lv-LV" sz="2800" dirty="0">
              <a:latin typeface="Calibri" panose="020F0502020204030204" pitchFamily="34" charset="0"/>
              <a:ea typeface="Times New Roman" panose="02020603050405020304" pitchFamily="18" charset="0"/>
            </a:endParaRPr>
          </a:p>
          <a:p>
            <a:pPr marL="342900" indent="-342900">
              <a:lnSpc>
                <a:spcPts val="5599"/>
              </a:lnSpc>
              <a:buFont typeface="Symbol" panose="05050102010706020507" pitchFamily="18" charset="2"/>
              <a:buChar char=""/>
            </a:pPr>
            <a:r>
              <a:rPr lang="lv-LV" sz="2800" dirty="0">
                <a:effectLst/>
                <a:latin typeface="Calibri" panose="020F0502020204030204" pitchFamily="34" charset="0"/>
                <a:ea typeface="Times New Roman" panose="02020603050405020304" pitchFamily="18" charset="0"/>
              </a:rPr>
              <a:t>Svarīga visu valsts atbildīgo iestāžu iesaiste – bērnu nami, Valsts policija, Bērnu aizsardzības centrs, sociālais dienests, bāriņtiesa</a:t>
            </a:r>
            <a:endParaRPr lang="lv-LV" sz="2800" dirty="0">
              <a:effectLst/>
              <a:latin typeface="Calibri" panose="020F0502020204030204" pitchFamily="34" charset="0"/>
              <a:ea typeface="Aptos" panose="020B0004020202020204" pitchFamily="34" charset="0"/>
            </a:endParaRPr>
          </a:p>
        </p:txBody>
      </p:sp>
      <p:sp>
        <p:nvSpPr>
          <p:cNvPr id="8" name="Freeform 8">
            <a:extLst>
              <a:ext uri="{FF2B5EF4-FFF2-40B4-BE49-F238E27FC236}">
                <a16:creationId xmlns:a16="http://schemas.microsoft.com/office/drawing/2014/main" id="{DAF1E2AB-9D0C-73E6-A9B1-87FEC1E8829C}"/>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3">
              <a:alphaModFix amt="50000"/>
            </a:blip>
            <a:stretch>
              <a:fillRect/>
            </a:stretch>
          </a:blipFill>
        </p:spPr>
        <p:txBody>
          <a:bodyPr/>
          <a:lstStyle/>
          <a:p>
            <a:endParaRPr lang="lv-LV"/>
          </a:p>
        </p:txBody>
      </p:sp>
    </p:spTree>
    <p:extLst>
      <p:ext uri="{BB962C8B-B14F-4D97-AF65-F5344CB8AC3E}">
        <p14:creationId xmlns:p14="http://schemas.microsoft.com/office/powerpoint/2010/main" val="270430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DD824FC1-66EE-6C36-5EA7-2046D5A235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E676AD-982B-6073-51F5-AE7C3D4E97CE}"/>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14CFDC1C-06BF-D1A9-F416-BEB957BB8CB5}"/>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20F1DBC9-6E02-2731-4397-C441CDEBAB55}"/>
              </a:ext>
            </a:extLst>
          </p:cNvPr>
          <p:cNvSpPr txBox="1"/>
          <p:nvPr/>
        </p:nvSpPr>
        <p:spPr>
          <a:xfrm>
            <a:off x="3014004" y="923925"/>
            <a:ext cx="13521395"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Ko darīja </a:t>
            </a:r>
            <a:r>
              <a:rPr lang="lv-LV" sz="5600" dirty="0" err="1">
                <a:solidFill>
                  <a:srgbClr val="000000"/>
                </a:solidFill>
                <a:latin typeface="IBM Plex Sans"/>
              </a:rPr>
              <a:t>tiesībsargs</a:t>
            </a:r>
            <a:r>
              <a:rPr lang="lv-LV" sz="5600" dirty="0">
                <a:solidFill>
                  <a:srgbClr val="000000"/>
                </a:solidFill>
                <a:latin typeface="IBM Plex Sans"/>
              </a:rPr>
              <a:t>?</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81F375C7-C5FD-5653-5E01-28A5477B9EFA}"/>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A925D735-4788-2121-2305-1E97171B9F80}"/>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B1D99351-07EB-0AFA-E11C-D68D71953AAC}"/>
              </a:ext>
            </a:extLst>
          </p:cNvPr>
          <p:cNvSpPr txBox="1"/>
          <p:nvPr/>
        </p:nvSpPr>
        <p:spPr>
          <a:xfrm>
            <a:off x="1028700" y="2894513"/>
            <a:ext cx="16116300" cy="3505960"/>
          </a:xfrm>
          <a:prstGeom prst="rect">
            <a:avLst/>
          </a:prstGeom>
        </p:spPr>
        <p:txBody>
          <a:bodyPr wrap="square" lIns="0" tIns="0" rIns="0" bIns="0" rtlCol="0" anchor="t">
            <a:spAutoFit/>
          </a:bodyPr>
          <a:lstStyle/>
          <a:p>
            <a:pPr marL="342900" lvl="0" indent="-342900">
              <a:lnSpc>
                <a:spcPts val="5599"/>
              </a:lnSpc>
              <a:buFont typeface="Symbol" panose="05050102010706020507" pitchFamily="18" charset="2"/>
              <a:buChar char=""/>
            </a:pPr>
            <a:r>
              <a:rPr lang="lv-LV" sz="2800" dirty="0" err="1">
                <a:effectLst/>
                <a:latin typeface="Calibri" panose="020F0502020204030204" pitchFamily="34" charset="0"/>
                <a:ea typeface="Times New Roman" panose="02020603050405020304" pitchFamily="18" charset="0"/>
              </a:rPr>
              <a:t>Tiesībsargs</a:t>
            </a:r>
            <a:r>
              <a:rPr lang="lv-LV" sz="2800" dirty="0">
                <a:effectLst/>
                <a:latin typeface="Calibri" panose="020F0502020204030204" pitchFamily="34" charset="0"/>
                <a:ea typeface="Times New Roman" panose="02020603050405020304" pitchFamily="18" charset="0"/>
              </a:rPr>
              <a:t> vērsās Ģenerālprokuratūrā ar lūgumu izvērtēt, vai konkrētajā lietā Valsts policijas amatpersonas ir pieņēmušas pamatotu lēmumu par atteikšanos uzsākt kriminālprocesu</a:t>
            </a:r>
          </a:p>
          <a:p>
            <a:pPr marL="342900" lvl="0" indent="-342900">
              <a:lnSpc>
                <a:spcPts val="5599"/>
              </a:lnSpc>
              <a:buFont typeface="Symbol" panose="05050102010706020507" pitchFamily="18" charset="2"/>
              <a:buChar char=""/>
            </a:pPr>
            <a:endParaRPr lang="lv-LV" sz="2800" dirty="0">
              <a:latin typeface="Calibri" panose="020F0502020204030204" pitchFamily="34" charset="0"/>
              <a:ea typeface="Times New Roman" panose="02020603050405020304" pitchFamily="18" charset="0"/>
            </a:endParaRPr>
          </a:p>
          <a:p>
            <a:pPr marL="342900" lvl="0" indent="-342900">
              <a:lnSpc>
                <a:spcPts val="5599"/>
              </a:lnSpc>
              <a:buFont typeface="Symbol" panose="05050102010706020507" pitchFamily="18" charset="2"/>
              <a:buChar char=""/>
            </a:pPr>
            <a:r>
              <a:rPr lang="lv-LV" sz="2800" dirty="0">
                <a:effectLst/>
                <a:latin typeface="Calibri" panose="020F0502020204030204" pitchFamily="34" charset="0"/>
                <a:ea typeface="Times New Roman" panose="02020603050405020304" pitchFamily="18" charset="0"/>
              </a:rPr>
              <a:t>  Prokuratūra informēja, ka ir uzsākts kriminālprocess par iespējamu noziedzīgu nodarījumu, kas paredzēts Krimināllikuma 16.nodaļā (noziedzīgi nodarījumi pret tikumību un dzimumneaizskaramību)</a:t>
            </a:r>
            <a:endParaRPr lang="lv-LV" sz="2800" dirty="0">
              <a:effectLst/>
              <a:latin typeface="Calibri" panose="020F0502020204030204" pitchFamily="34" charset="0"/>
              <a:ea typeface="Aptos" panose="020B0004020202020204" pitchFamily="34" charset="0"/>
            </a:endParaRPr>
          </a:p>
        </p:txBody>
      </p:sp>
      <p:sp>
        <p:nvSpPr>
          <p:cNvPr id="8" name="Freeform 8">
            <a:extLst>
              <a:ext uri="{FF2B5EF4-FFF2-40B4-BE49-F238E27FC236}">
                <a16:creationId xmlns:a16="http://schemas.microsoft.com/office/drawing/2014/main" id="{166C577E-AF91-AF4D-0130-44F6459B9A9E}"/>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2151676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DAD677A-F20A-1DB4-D0C7-A02FB441635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8B8386-B62B-AB90-8717-728F4CF86254}"/>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3991E41F-0B02-5575-41BB-665B02071387}"/>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FDA02B43-7B1E-A361-635E-8BFCF5A12950}"/>
              </a:ext>
            </a:extLst>
          </p:cNvPr>
          <p:cNvSpPr txBox="1"/>
          <p:nvPr/>
        </p:nvSpPr>
        <p:spPr>
          <a:xfrm>
            <a:off x="3014004" y="923925"/>
            <a:ext cx="13064195"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Būtiskākie atzinuma secinājumi</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370C0BAB-0E27-B722-0276-98982AA4E744}"/>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E923A731-125D-E70A-81D9-3AA32D4131BC}"/>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2FAFDC65-0838-084D-8AF4-A49D7A0D8954}"/>
              </a:ext>
            </a:extLst>
          </p:cNvPr>
          <p:cNvSpPr txBox="1"/>
          <p:nvPr/>
        </p:nvSpPr>
        <p:spPr>
          <a:xfrm>
            <a:off x="1028700" y="2894513"/>
            <a:ext cx="16954500" cy="5565498"/>
          </a:xfrm>
          <a:prstGeom prst="rect">
            <a:avLst/>
          </a:prstGeom>
        </p:spPr>
        <p:txBody>
          <a:bodyPr wrap="square" lIns="0" tIns="0" rIns="0" bIns="0" rtlCol="0" anchor="t">
            <a:spAutoFit/>
          </a:bodyPr>
          <a:lstStyle/>
          <a:p>
            <a:pPr marL="342900" lvl="0" indent="-342900" algn="just">
              <a:lnSpc>
                <a:spcPct val="150000"/>
              </a:lnSpc>
              <a:spcBef>
                <a:spcPts val="600"/>
              </a:spcBef>
              <a:spcAft>
                <a:spcPts val="600"/>
              </a:spcAft>
              <a:buFont typeface="+mj-lt"/>
              <a:buAutoNum type="arabicPeriod"/>
            </a:pPr>
            <a:r>
              <a:rPr lang="lv-LV" sz="2800" dirty="0">
                <a:effectLst/>
                <a:latin typeface="Calibri" panose="020F0502020204030204" pitchFamily="34" charset="0"/>
                <a:ea typeface="Calibri" panose="020F0502020204030204" pitchFamily="34" charset="0"/>
                <a:cs typeface="Calibri" panose="020F0502020204030204" pitchFamily="34" charset="0"/>
              </a:rPr>
              <a:t>Profesionāļiem, kas strādā ar bērniem, trūkst normatīvajiem aktiem atbilstošu metodisko materiālu bērnu seksuālās uzvedības izvērtēšanai</a:t>
            </a:r>
          </a:p>
          <a:p>
            <a:pPr marL="342900" indent="-342900" algn="just">
              <a:lnSpc>
                <a:spcPct val="150000"/>
              </a:lnSpc>
              <a:spcBef>
                <a:spcPts val="600"/>
              </a:spcBef>
              <a:spcAft>
                <a:spcPts val="600"/>
              </a:spcAft>
              <a:buFont typeface="+mj-lt"/>
              <a:buAutoNum type="arabicPeriod"/>
            </a:pPr>
            <a:r>
              <a:rPr lang="lv-LV" sz="2800" dirty="0">
                <a:latin typeface="Calibri" panose="020F0502020204030204" pitchFamily="34" charset="0"/>
                <a:ea typeface="Calibri" panose="020F0502020204030204" pitchFamily="34" charset="0"/>
                <a:cs typeface="Calibri" panose="020F0502020204030204" pitchFamily="34" charset="0"/>
              </a:rPr>
              <a:t>Ja speciālisti līdz 16 gadu vecu bērnu seksuālas uzvedības novērtēšanā izmantos </a:t>
            </a:r>
            <a:r>
              <a:rPr lang="lv-LV" sz="2800" dirty="0">
                <a:solidFill>
                  <a:srgbClr val="000000"/>
                </a:solidFill>
                <a:latin typeface="IBM Plex Sans"/>
              </a:rPr>
              <a:t>SENSOA karogu sistēmu, netiks novērsta bērnu </a:t>
            </a:r>
            <a:r>
              <a:rPr lang="en-GB" sz="2800" dirty="0" err="1">
                <a:ea typeface="Calibri" panose="020F0502020204030204" pitchFamily="34" charset="0"/>
              </a:rPr>
              <a:t>kaitējoš</a:t>
            </a:r>
            <a:r>
              <a:rPr lang="lv-LV" sz="2800" dirty="0">
                <a:ea typeface="Calibri" panose="020F0502020204030204" pitchFamily="34" charset="0"/>
              </a:rPr>
              <a:t>a</a:t>
            </a:r>
            <a:r>
              <a:rPr lang="en-GB" sz="2800" dirty="0">
                <a:ea typeface="Calibri" panose="020F0502020204030204" pitchFamily="34" charset="0"/>
              </a:rPr>
              <a:t> </a:t>
            </a:r>
            <a:r>
              <a:rPr lang="en-GB" sz="2800" dirty="0" err="1">
                <a:ea typeface="Calibri" panose="020F0502020204030204" pitchFamily="34" charset="0"/>
              </a:rPr>
              <a:t>seksuāl</a:t>
            </a:r>
            <a:r>
              <a:rPr lang="lv-LV" sz="2800" dirty="0">
                <a:ea typeface="Calibri" panose="020F0502020204030204" pitchFamily="34" charset="0"/>
              </a:rPr>
              <a:t>a</a:t>
            </a:r>
            <a:r>
              <a:rPr lang="en-GB" sz="2800" dirty="0">
                <a:ea typeface="Calibri" panose="020F0502020204030204" pitchFamily="34" charset="0"/>
              </a:rPr>
              <a:t> </a:t>
            </a:r>
            <a:r>
              <a:rPr lang="en-GB" sz="2800" dirty="0" err="1">
                <a:ea typeface="Calibri" panose="020F0502020204030204" pitchFamily="34" charset="0"/>
              </a:rPr>
              <a:t>uzvedīb</a:t>
            </a:r>
            <a:r>
              <a:rPr lang="lv-LV" sz="2800" dirty="0">
                <a:ea typeface="Calibri" panose="020F0502020204030204" pitchFamily="34" charset="0"/>
              </a:rPr>
              <a:t>a, bet atsevišķos gadījumos speciālistam var </a:t>
            </a:r>
            <a:r>
              <a:rPr lang="lv-LV" sz="2800" dirty="0"/>
              <a:t>iestāties pat kriminālatbildība</a:t>
            </a:r>
            <a:endParaRPr lang="lv-LV" sz="2800" dirty="0">
              <a:solidFill>
                <a:srgbClr val="000000"/>
              </a:solidFill>
              <a:latin typeface="IBM Plex Sans"/>
            </a:endParaRPr>
          </a:p>
          <a:p>
            <a:pPr marL="342900" lvl="0" indent="-342900" algn="just">
              <a:lnSpc>
                <a:spcPct val="150000"/>
              </a:lnSpc>
              <a:spcBef>
                <a:spcPts val="600"/>
              </a:spcBef>
              <a:spcAft>
                <a:spcPts val="600"/>
              </a:spcAft>
              <a:buFont typeface="+mj-lt"/>
              <a:buAutoNum type="arabicPeriod"/>
            </a:pPr>
            <a:r>
              <a:rPr lang="lv-LV" sz="2800" dirty="0">
                <a:effectLst/>
                <a:latin typeface="Calibri" panose="020F0502020204030204" pitchFamily="34" charset="0"/>
                <a:ea typeface="Calibri" panose="020F0502020204030204" pitchFamily="34" charset="0"/>
              </a:rPr>
              <a:t>Bērnu aizsardzības centram trūkst iekšēja kontroles mehānisma, kā atpazīt un laicīgi apturēt bērnu tiesību nodrošināšanai neatbilstošu saturu</a:t>
            </a:r>
            <a:endParaRPr lang="lv-LV"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600"/>
              </a:spcBef>
              <a:spcAft>
                <a:spcPts val="600"/>
              </a:spcAft>
              <a:buFont typeface="+mj-lt"/>
              <a:buAutoNum type="arabicPeriod"/>
            </a:pP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8">
            <a:extLst>
              <a:ext uri="{FF2B5EF4-FFF2-40B4-BE49-F238E27FC236}">
                <a16:creationId xmlns:a16="http://schemas.microsoft.com/office/drawing/2014/main" id="{7E397D59-200D-9E31-1C4A-293D669DE797}"/>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64626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9C479CE6-C3FE-FD42-4FE8-3AFFC4CFC5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5A72FE-F0A6-6069-70F3-526975DE9FEA}"/>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341C35DE-AB09-5EA0-E842-36D64F33F158}"/>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C6AEC707-F561-F42A-EA0E-88C38D5A027D}"/>
              </a:ext>
            </a:extLst>
          </p:cNvPr>
          <p:cNvSpPr txBox="1"/>
          <p:nvPr/>
        </p:nvSpPr>
        <p:spPr>
          <a:xfrm>
            <a:off x="3014005" y="923925"/>
            <a:ext cx="5265390" cy="953135"/>
          </a:xfrm>
          <a:prstGeom prst="rect">
            <a:avLst/>
          </a:prstGeom>
        </p:spPr>
        <p:txBody>
          <a:bodyPr lIns="0" tIns="0" rIns="0" bIns="0" rtlCol="0" anchor="t">
            <a:spAutoFit/>
          </a:bodyPr>
          <a:lstStyle/>
          <a:p>
            <a:pPr algn="ctr">
              <a:lnSpc>
                <a:spcPts val="7840"/>
              </a:lnSpc>
              <a:spcBef>
                <a:spcPct val="0"/>
              </a:spcBef>
            </a:pPr>
            <a:r>
              <a:rPr lang="en-US" sz="5600" dirty="0" err="1">
                <a:solidFill>
                  <a:srgbClr val="000000"/>
                </a:solidFill>
                <a:latin typeface="IBM Plex Sans"/>
              </a:rPr>
              <a:t>Rekomendācijas</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51454FF2-D5F4-7FE5-EFE0-9A4156703A0B}"/>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43F9E01F-BCDF-1A5D-3320-5CEB526A4B8C}"/>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2E54D579-534D-8FBE-2335-A7E0AC1EF5BA}"/>
              </a:ext>
            </a:extLst>
          </p:cNvPr>
          <p:cNvSpPr txBox="1"/>
          <p:nvPr/>
        </p:nvSpPr>
        <p:spPr>
          <a:xfrm>
            <a:off x="1028700" y="2894513"/>
            <a:ext cx="17259300" cy="2826287"/>
          </a:xfrm>
          <a:prstGeom prst="rect">
            <a:avLst/>
          </a:prstGeom>
        </p:spPr>
        <p:txBody>
          <a:bodyPr wrap="square" lIns="0" tIns="0" rIns="0" bIns="0" rtlCol="0" anchor="t">
            <a:spAutoFit/>
          </a:bodyPr>
          <a:lstStyle/>
          <a:p>
            <a:pPr>
              <a:lnSpc>
                <a:spcPct val="150000"/>
              </a:lnSpc>
              <a:spcBef>
                <a:spcPts val="600"/>
              </a:spcBef>
              <a:spcAft>
                <a:spcPts val="600"/>
              </a:spcAft>
            </a:pPr>
            <a:r>
              <a:rPr lang="lv-LV" sz="2800" b="1" dirty="0">
                <a:effectLst/>
                <a:latin typeface="Calibri" panose="020F0502020204030204" pitchFamily="34" charset="0"/>
                <a:ea typeface="Times New Roman" panose="02020603050405020304" pitchFamily="18" charset="0"/>
                <a:cs typeface="Calibri" panose="020F0502020204030204" pitchFamily="34" charset="0"/>
              </a:rPr>
              <a:t>Bērnu aizsardzības centram (iepriekš Valsts bērnu tiesību aizsardzības inspekcijai):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pPr>
            <a:r>
              <a:rPr lang="lv-LV" sz="2800" dirty="0">
                <a:effectLst/>
                <a:latin typeface="Calibri" panose="020F0502020204030204" pitchFamily="34" charset="0"/>
                <a:ea typeface="Times New Roman" panose="02020603050405020304" pitchFamily="18" charset="0"/>
                <a:cs typeface="Calibri" panose="020F0502020204030204" pitchFamily="34" charset="0"/>
              </a:rPr>
              <a:t>Uzlabot spējas izvērtēt izglītojošo, informatīvo vai cita veida materiālu atbilstību bērnu tiesību aizsardzības aktiem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pPr>
            <a:r>
              <a:rPr lang="lv-LV" sz="2800" dirty="0">
                <a:effectLst/>
                <a:latin typeface="Calibri" panose="020F0502020204030204" pitchFamily="34" charset="0"/>
                <a:ea typeface="Times New Roman" panose="02020603050405020304" pitchFamily="18" charset="0"/>
                <a:cs typeface="Calibri" panose="020F0502020204030204" pitchFamily="34" charset="0"/>
              </a:rPr>
              <a:t>Konstatējot normatīvajam regulējumam neatbilstošu saturu, nekavējoties rīkoties, lai profesionāļi, kas strādā ar bērniem,</a:t>
            </a:r>
            <a:r>
              <a:rPr lang="lv-LV" sz="2800" dirty="0">
                <a:latin typeface="Calibri" panose="020F0502020204030204" pitchFamily="34" charset="0"/>
                <a:ea typeface="Times New Roman" panose="02020603050405020304" pitchFamily="18" charset="0"/>
                <a:cs typeface="Calibri" panose="020F0502020204030204" pitchFamily="34" charset="0"/>
              </a:rPr>
              <a:t> </a:t>
            </a:r>
            <a:r>
              <a:rPr lang="lv-LV" sz="2800" dirty="0">
                <a:effectLst/>
                <a:latin typeface="Calibri" panose="020F0502020204030204" pitchFamily="34" charset="0"/>
                <a:ea typeface="Times New Roman" panose="02020603050405020304" pitchFamily="18" charset="0"/>
                <a:cs typeface="Calibri" panose="020F0502020204030204" pitchFamily="34" charset="0"/>
              </a:rPr>
              <a:t>ievēro normatīvos aktus bērnu tiesību jomā</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8">
            <a:extLst>
              <a:ext uri="{FF2B5EF4-FFF2-40B4-BE49-F238E27FC236}">
                <a16:creationId xmlns:a16="http://schemas.microsoft.com/office/drawing/2014/main" id="{D09F2D18-02F1-F4C6-21F5-5B824447441C}"/>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
        <p:nvSpPr>
          <p:cNvPr id="9" name="Oval 8">
            <a:extLst>
              <a:ext uri="{FF2B5EF4-FFF2-40B4-BE49-F238E27FC236}">
                <a16:creationId xmlns:a16="http://schemas.microsoft.com/office/drawing/2014/main" id="{A034669C-FD9B-8F07-D316-F47C245FF728}"/>
              </a:ext>
            </a:extLst>
          </p:cNvPr>
          <p:cNvSpPr/>
          <p:nvPr/>
        </p:nvSpPr>
        <p:spPr>
          <a:xfrm>
            <a:off x="9144000" y="6227569"/>
            <a:ext cx="2743200" cy="25146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tx1"/>
                </a:solidFill>
              </a:rPr>
              <a:t>Termiņš</a:t>
            </a:r>
          </a:p>
          <a:p>
            <a:pPr algn="ctr"/>
            <a:r>
              <a:rPr lang="lv-LV" sz="2400" dirty="0">
                <a:solidFill>
                  <a:schemeClr val="tx1"/>
                </a:solidFill>
              </a:rPr>
              <a:t>BAC</a:t>
            </a:r>
          </a:p>
          <a:p>
            <a:pPr algn="ctr"/>
            <a:r>
              <a:rPr lang="lv-LV" sz="2400" dirty="0">
                <a:solidFill>
                  <a:schemeClr val="tx1"/>
                </a:solidFill>
              </a:rPr>
              <a:t>01.05.2024.</a:t>
            </a:r>
          </a:p>
        </p:txBody>
      </p:sp>
    </p:spTree>
    <p:extLst>
      <p:ext uri="{BB962C8B-B14F-4D97-AF65-F5344CB8AC3E}">
        <p14:creationId xmlns:p14="http://schemas.microsoft.com/office/powerpoint/2010/main" val="2642681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45B2E30-B191-D408-A073-AF7609AE5C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001B05-6F90-6A6A-A98D-0D2B254538DB}"/>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1BAD4248-4F25-95A1-9E47-4B8B3DBE7A61}"/>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B6F3CEE0-E620-677F-5987-3573EBA450FD}"/>
              </a:ext>
            </a:extLst>
          </p:cNvPr>
          <p:cNvSpPr txBox="1"/>
          <p:nvPr/>
        </p:nvSpPr>
        <p:spPr>
          <a:xfrm>
            <a:off x="3014005" y="923925"/>
            <a:ext cx="5265390" cy="953135"/>
          </a:xfrm>
          <a:prstGeom prst="rect">
            <a:avLst/>
          </a:prstGeom>
        </p:spPr>
        <p:txBody>
          <a:bodyPr lIns="0" tIns="0" rIns="0" bIns="0" rtlCol="0" anchor="t">
            <a:spAutoFit/>
          </a:bodyPr>
          <a:lstStyle/>
          <a:p>
            <a:pPr algn="ctr">
              <a:lnSpc>
                <a:spcPts val="7840"/>
              </a:lnSpc>
              <a:spcBef>
                <a:spcPct val="0"/>
              </a:spcBef>
            </a:pPr>
            <a:r>
              <a:rPr lang="en-US" sz="5600" dirty="0" err="1">
                <a:solidFill>
                  <a:srgbClr val="000000"/>
                </a:solidFill>
                <a:latin typeface="IBM Plex Sans"/>
              </a:rPr>
              <a:t>Rekomendācijas</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A2B4FB27-DF49-C28F-42B9-6E8361037133}"/>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6D776066-6572-E663-741C-5580215669E2}"/>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DF5936C1-2C60-B14B-4762-65474D4436B9}"/>
              </a:ext>
            </a:extLst>
          </p:cNvPr>
          <p:cNvSpPr txBox="1"/>
          <p:nvPr/>
        </p:nvSpPr>
        <p:spPr>
          <a:xfrm>
            <a:off x="1028700" y="2894513"/>
            <a:ext cx="16344900" cy="2026067"/>
          </a:xfrm>
          <a:prstGeom prst="rect">
            <a:avLst/>
          </a:prstGeom>
        </p:spPr>
        <p:txBody>
          <a:bodyPr wrap="square" lIns="0" tIns="0" rIns="0" bIns="0" rtlCol="0" anchor="t">
            <a:spAutoFit/>
          </a:bodyPr>
          <a:lstStyle/>
          <a:p>
            <a:pPr>
              <a:lnSpc>
                <a:spcPct val="150000"/>
              </a:lnSpc>
              <a:spcBef>
                <a:spcPts val="600"/>
              </a:spcBef>
              <a:spcAft>
                <a:spcPts val="600"/>
              </a:spcAft>
            </a:pPr>
            <a:r>
              <a:rPr lang="lv-LV" sz="2800" b="1" dirty="0">
                <a:effectLst/>
                <a:latin typeface="Calibri" panose="020F0502020204030204" pitchFamily="34" charset="0"/>
                <a:ea typeface="Times New Roman" panose="02020603050405020304" pitchFamily="18" charset="0"/>
                <a:cs typeface="Calibri" panose="020F0502020204030204" pitchFamily="34" charset="0"/>
              </a:rPr>
              <a:t>Izglītības un zinātnes ministrijai un Veselības ministrijai: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Nodrošināt, ka bērniem ir pieejama kvalitatīva un vecumam atbilstoša seksuālā izglītība, kas viņus pasargātu no kaitējošas seksuālās uzvedības un seksuālas izmantošanas, kā arī veicinātu bērnu spējas rīkoties seksuāli atbildīgi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8">
            <a:extLst>
              <a:ext uri="{FF2B5EF4-FFF2-40B4-BE49-F238E27FC236}">
                <a16:creationId xmlns:a16="http://schemas.microsoft.com/office/drawing/2014/main" id="{AE92ED2A-D136-E7C5-A5E3-935CE08BEA76}"/>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
        <p:nvSpPr>
          <p:cNvPr id="9" name="Oval 8">
            <a:extLst>
              <a:ext uri="{FF2B5EF4-FFF2-40B4-BE49-F238E27FC236}">
                <a16:creationId xmlns:a16="http://schemas.microsoft.com/office/drawing/2014/main" id="{B21508E6-E0C8-8EDB-75F1-BE66E6FA2A64}"/>
              </a:ext>
            </a:extLst>
          </p:cNvPr>
          <p:cNvSpPr/>
          <p:nvPr/>
        </p:nvSpPr>
        <p:spPr>
          <a:xfrm>
            <a:off x="9144000" y="6227569"/>
            <a:ext cx="2743200" cy="25146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tx1"/>
                </a:solidFill>
              </a:rPr>
              <a:t>Termiņš</a:t>
            </a:r>
          </a:p>
          <a:p>
            <a:pPr algn="ctr"/>
            <a:r>
              <a:rPr lang="lv-LV" sz="2400" dirty="0">
                <a:solidFill>
                  <a:schemeClr val="tx1"/>
                </a:solidFill>
              </a:rPr>
              <a:t>IZM un VM</a:t>
            </a:r>
          </a:p>
          <a:p>
            <a:pPr algn="ctr"/>
            <a:r>
              <a:rPr lang="lv-LV" sz="2400" dirty="0">
                <a:solidFill>
                  <a:schemeClr val="tx1"/>
                </a:solidFill>
              </a:rPr>
              <a:t>01.05.2024.</a:t>
            </a:r>
          </a:p>
        </p:txBody>
      </p:sp>
    </p:spTree>
    <p:extLst>
      <p:ext uri="{BB962C8B-B14F-4D97-AF65-F5344CB8AC3E}">
        <p14:creationId xmlns:p14="http://schemas.microsoft.com/office/powerpoint/2010/main" val="35542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87F9B7C3-5135-5395-A33B-09197D10BC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EB560A-D296-B68A-0ABD-826CA4BE8ABC}"/>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054E9031-4CA2-3BBC-AF20-F1236276D107}"/>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E03BEF85-49E9-83EA-57B7-082666F7C480}"/>
              </a:ext>
            </a:extLst>
          </p:cNvPr>
          <p:cNvSpPr txBox="1"/>
          <p:nvPr/>
        </p:nvSpPr>
        <p:spPr>
          <a:xfrm>
            <a:off x="3014005" y="923925"/>
            <a:ext cx="5265390" cy="953135"/>
          </a:xfrm>
          <a:prstGeom prst="rect">
            <a:avLst/>
          </a:prstGeom>
        </p:spPr>
        <p:txBody>
          <a:bodyPr lIns="0" tIns="0" rIns="0" bIns="0" rtlCol="0" anchor="t">
            <a:spAutoFit/>
          </a:bodyPr>
          <a:lstStyle/>
          <a:p>
            <a:pPr algn="ctr">
              <a:lnSpc>
                <a:spcPts val="7840"/>
              </a:lnSpc>
              <a:spcBef>
                <a:spcPct val="0"/>
              </a:spcBef>
            </a:pPr>
            <a:r>
              <a:rPr lang="en-US" sz="5600" dirty="0" err="1">
                <a:solidFill>
                  <a:srgbClr val="000000"/>
                </a:solidFill>
                <a:latin typeface="IBM Plex Sans"/>
              </a:rPr>
              <a:t>Rekomendācijas</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95977959-F5FD-4F37-9B2D-ABEBFC4F7F78}"/>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48CF1347-C45F-CE4B-0E8D-05E1978EF687}"/>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99E22C26-95CD-E6B9-3183-86035FA9033F}"/>
              </a:ext>
            </a:extLst>
          </p:cNvPr>
          <p:cNvSpPr txBox="1"/>
          <p:nvPr/>
        </p:nvSpPr>
        <p:spPr>
          <a:xfrm>
            <a:off x="1028700" y="2894513"/>
            <a:ext cx="16344900" cy="2026067"/>
          </a:xfrm>
          <a:prstGeom prst="rect">
            <a:avLst/>
          </a:prstGeom>
        </p:spPr>
        <p:txBody>
          <a:bodyPr wrap="square" lIns="0" tIns="0" rIns="0" bIns="0" rtlCol="0" anchor="t">
            <a:spAutoFit/>
          </a:bodyPr>
          <a:lstStyle/>
          <a:p>
            <a:pPr>
              <a:lnSpc>
                <a:spcPct val="150000"/>
              </a:lnSpc>
              <a:spcBef>
                <a:spcPts val="600"/>
              </a:spcBef>
              <a:spcAft>
                <a:spcPts val="600"/>
              </a:spcAft>
            </a:pPr>
            <a:r>
              <a:rPr lang="lv-LV" sz="2800" b="1" dirty="0">
                <a:effectLst/>
                <a:latin typeface="Calibri" panose="020F0502020204030204" pitchFamily="34" charset="0"/>
                <a:ea typeface="Times New Roman" panose="02020603050405020304" pitchFamily="18" charset="0"/>
                <a:cs typeface="Calibri" panose="020F0502020204030204" pitchFamily="34" charset="0"/>
              </a:rPr>
              <a:t>Labklājības ministrijai: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600"/>
              </a:spcBef>
              <a:spcAft>
                <a:spcPts val="6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Izstrādāt Latvijas situācijai adaptētas vadlīnijas un algoritmus profesionāļiem bērnu seksuālās uzvedības izvērtēšanai</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8">
            <a:extLst>
              <a:ext uri="{FF2B5EF4-FFF2-40B4-BE49-F238E27FC236}">
                <a16:creationId xmlns:a16="http://schemas.microsoft.com/office/drawing/2014/main" id="{4063F202-E608-B0C3-8A2F-5EC6D4B4B1F0}"/>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
        <p:nvSpPr>
          <p:cNvPr id="9" name="Oval 8">
            <a:extLst>
              <a:ext uri="{FF2B5EF4-FFF2-40B4-BE49-F238E27FC236}">
                <a16:creationId xmlns:a16="http://schemas.microsoft.com/office/drawing/2014/main" id="{1F4C703E-EF2C-C6AA-38DF-86FB2441918F}"/>
              </a:ext>
            </a:extLst>
          </p:cNvPr>
          <p:cNvSpPr/>
          <p:nvPr/>
        </p:nvSpPr>
        <p:spPr>
          <a:xfrm>
            <a:off x="10275267" y="7583975"/>
            <a:ext cx="2743200" cy="25146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tx1"/>
                </a:solidFill>
              </a:rPr>
              <a:t>Termiņš</a:t>
            </a:r>
          </a:p>
          <a:p>
            <a:pPr algn="ctr"/>
            <a:r>
              <a:rPr lang="lv-LV" sz="2400" dirty="0">
                <a:solidFill>
                  <a:schemeClr val="tx1"/>
                </a:solidFill>
              </a:rPr>
              <a:t>LM</a:t>
            </a:r>
          </a:p>
          <a:p>
            <a:pPr algn="ctr"/>
            <a:r>
              <a:rPr lang="lv-LV" sz="2400" dirty="0">
                <a:solidFill>
                  <a:schemeClr val="tx1"/>
                </a:solidFill>
              </a:rPr>
              <a:t>01.05.2024.</a:t>
            </a:r>
          </a:p>
        </p:txBody>
      </p:sp>
    </p:spTree>
    <p:extLst>
      <p:ext uri="{BB962C8B-B14F-4D97-AF65-F5344CB8AC3E}">
        <p14:creationId xmlns:p14="http://schemas.microsoft.com/office/powerpoint/2010/main" val="1239541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FA46DA8A-AE2F-2A95-45E5-D89D52A974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7F2A4B-4E07-761F-FF18-01D0FE31D925}"/>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3C647FF9-4C56-7717-067D-AE6556971742}"/>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425F4508-8952-8995-80D3-783B2E892C94}"/>
              </a:ext>
            </a:extLst>
          </p:cNvPr>
          <p:cNvSpPr txBox="1"/>
          <p:nvPr/>
        </p:nvSpPr>
        <p:spPr>
          <a:xfrm>
            <a:off x="3014005" y="923925"/>
            <a:ext cx="5265390" cy="953135"/>
          </a:xfrm>
          <a:prstGeom prst="rect">
            <a:avLst/>
          </a:prstGeom>
        </p:spPr>
        <p:txBody>
          <a:bodyPr lIns="0" tIns="0" rIns="0" bIns="0" rtlCol="0" anchor="t">
            <a:spAutoFit/>
          </a:bodyPr>
          <a:lstStyle/>
          <a:p>
            <a:pPr algn="ctr">
              <a:lnSpc>
                <a:spcPts val="7840"/>
              </a:lnSpc>
              <a:spcBef>
                <a:spcPct val="0"/>
              </a:spcBef>
            </a:pPr>
            <a:r>
              <a:rPr lang="en-US" sz="5600" dirty="0" err="1">
                <a:solidFill>
                  <a:srgbClr val="000000"/>
                </a:solidFill>
                <a:latin typeface="IBM Plex Sans"/>
              </a:rPr>
              <a:t>Rekomendācijas</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404C1AC3-DC0B-896A-8830-7B85ED7A2208}"/>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57E7B1D1-8F54-B2ED-B179-0D9FB2FF3D4B}"/>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CE6A561F-F71C-DB41-2C2E-34CF156A1B0A}"/>
              </a:ext>
            </a:extLst>
          </p:cNvPr>
          <p:cNvSpPr txBox="1"/>
          <p:nvPr/>
        </p:nvSpPr>
        <p:spPr>
          <a:xfrm>
            <a:off x="1028700" y="2894513"/>
            <a:ext cx="13633514" cy="2026067"/>
          </a:xfrm>
          <a:prstGeom prst="rect">
            <a:avLst/>
          </a:prstGeom>
        </p:spPr>
        <p:txBody>
          <a:bodyPr wrap="square" lIns="0" tIns="0" rIns="0" bIns="0" rtlCol="0" anchor="t">
            <a:spAutoFit/>
          </a:bodyPr>
          <a:lstStyle/>
          <a:p>
            <a:pPr marL="41910">
              <a:lnSpc>
                <a:spcPct val="150000"/>
              </a:lnSpc>
              <a:spcBef>
                <a:spcPts val="600"/>
              </a:spcBef>
              <a:spcAft>
                <a:spcPts val="600"/>
              </a:spcAft>
            </a:pPr>
            <a:r>
              <a:rPr lang="lv-LV" sz="2800" b="1" dirty="0">
                <a:effectLst/>
                <a:latin typeface="Calibri" panose="020F0502020204030204" pitchFamily="34" charset="0"/>
                <a:ea typeface="Times New Roman" panose="02020603050405020304" pitchFamily="18" charset="0"/>
                <a:cs typeface="Calibri" panose="020F0502020204030204" pitchFamily="34" charset="0"/>
              </a:rPr>
              <a:t>Valsts iestādēm: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Nepieļaut </a:t>
            </a:r>
            <a:r>
              <a:rPr lang="lv-LV" sz="2800" dirty="0">
                <a:solidFill>
                  <a:srgbClr val="000000"/>
                </a:solidFill>
                <a:latin typeface="IBM Plex Sans"/>
              </a:rPr>
              <a:t>SENSOA k</a:t>
            </a:r>
            <a:r>
              <a:rPr lang="lv-LV" sz="2800" dirty="0">
                <a:effectLst/>
                <a:latin typeface="Calibri" panose="020F0502020204030204" pitchFamily="34" charset="0"/>
                <a:ea typeface="Times New Roman" panose="02020603050405020304" pitchFamily="18" charset="0"/>
                <a:cs typeface="Calibri" panose="020F0502020204030204" pitchFamily="34" charset="0"/>
              </a:rPr>
              <a:t>arogu sistēmas metodes izmantošanu darbā ar bērniem, kas nav sasnieguši 16 gadu vecumu</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eform 8">
            <a:extLst>
              <a:ext uri="{FF2B5EF4-FFF2-40B4-BE49-F238E27FC236}">
                <a16:creationId xmlns:a16="http://schemas.microsoft.com/office/drawing/2014/main" id="{F92ECFEA-646D-8D6A-0AD1-5E6643927EF6}"/>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652398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33E55104-CB28-495F-3B33-3222EDE641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99B187-EBF2-EFCC-3CDA-7F9DA431FC70}"/>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2">
              <a:alphaModFix amt="50000"/>
            </a:blip>
            <a:stretch>
              <a:fillRect/>
            </a:stretch>
          </a:blipFill>
        </p:spPr>
        <p:txBody>
          <a:bodyPr/>
          <a:lstStyle/>
          <a:p>
            <a:endParaRPr lang="lv-LV"/>
          </a:p>
        </p:txBody>
      </p:sp>
      <p:sp>
        <p:nvSpPr>
          <p:cNvPr id="3" name="Freeform 3">
            <a:extLst>
              <a:ext uri="{FF2B5EF4-FFF2-40B4-BE49-F238E27FC236}">
                <a16:creationId xmlns:a16="http://schemas.microsoft.com/office/drawing/2014/main" id="{0F851729-1D92-290E-60F5-1143AB70BC21}"/>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3"/>
            <a:stretch>
              <a:fillRect/>
            </a:stretch>
          </a:blipFill>
        </p:spPr>
        <p:txBody>
          <a:bodyPr/>
          <a:lstStyle/>
          <a:p>
            <a:endParaRPr lang="lv-LV"/>
          </a:p>
        </p:txBody>
      </p:sp>
      <p:sp>
        <p:nvSpPr>
          <p:cNvPr id="4" name="TextBox 4">
            <a:extLst>
              <a:ext uri="{FF2B5EF4-FFF2-40B4-BE49-F238E27FC236}">
                <a16:creationId xmlns:a16="http://schemas.microsoft.com/office/drawing/2014/main" id="{E9CA00C6-EBB9-1022-2127-BB692DC12E72}"/>
              </a:ext>
            </a:extLst>
          </p:cNvPr>
          <p:cNvSpPr txBox="1"/>
          <p:nvPr/>
        </p:nvSpPr>
        <p:spPr>
          <a:xfrm>
            <a:off x="3014005" y="923925"/>
            <a:ext cx="5265390" cy="953135"/>
          </a:xfrm>
          <a:prstGeom prst="rect">
            <a:avLst/>
          </a:prstGeom>
        </p:spPr>
        <p:txBody>
          <a:bodyPr lIns="0" tIns="0" rIns="0" bIns="0" rtlCol="0" anchor="t">
            <a:spAutoFit/>
          </a:bodyPr>
          <a:lstStyle/>
          <a:p>
            <a:pPr algn="ctr">
              <a:lnSpc>
                <a:spcPts val="7840"/>
              </a:lnSpc>
              <a:spcBef>
                <a:spcPct val="0"/>
              </a:spcBef>
            </a:pPr>
            <a:r>
              <a:rPr lang="en-US" sz="5600" dirty="0" err="1">
                <a:solidFill>
                  <a:srgbClr val="000000"/>
                </a:solidFill>
                <a:latin typeface="IBM Plex Sans"/>
              </a:rPr>
              <a:t>Rekomendācijas</a:t>
            </a:r>
            <a:endParaRPr lang="en-US" sz="5600" dirty="0">
              <a:solidFill>
                <a:srgbClr val="000000"/>
              </a:solidFill>
              <a:latin typeface="IBM Plex Sans"/>
            </a:endParaRPr>
          </a:p>
        </p:txBody>
      </p:sp>
      <p:sp>
        <p:nvSpPr>
          <p:cNvPr id="5" name="Freeform 5">
            <a:extLst>
              <a:ext uri="{FF2B5EF4-FFF2-40B4-BE49-F238E27FC236}">
                <a16:creationId xmlns:a16="http://schemas.microsoft.com/office/drawing/2014/main" id="{6D0708DF-0F41-09DB-84E8-67311204041B}"/>
              </a:ext>
            </a:extLst>
          </p:cNvPr>
          <p:cNvSpPr/>
          <p:nvPr/>
        </p:nvSpPr>
        <p:spPr>
          <a:xfrm rot="7329882">
            <a:off x="-414693" y="-354002"/>
            <a:ext cx="2998564" cy="3006079"/>
          </a:xfrm>
          <a:custGeom>
            <a:avLst/>
            <a:gdLst/>
            <a:ahLst/>
            <a:cxnLst/>
            <a:rect l="l" t="t" r="r" b="b"/>
            <a:pathLst>
              <a:path w="2998564" h="3006079">
                <a:moveTo>
                  <a:pt x="0" y="0"/>
                </a:moveTo>
                <a:lnTo>
                  <a:pt x="2998564" y="0"/>
                </a:lnTo>
                <a:lnTo>
                  <a:pt x="2998564" y="3006079"/>
                </a:lnTo>
                <a:lnTo>
                  <a:pt x="0" y="300607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TextBox 6">
            <a:extLst>
              <a:ext uri="{FF2B5EF4-FFF2-40B4-BE49-F238E27FC236}">
                <a16:creationId xmlns:a16="http://schemas.microsoft.com/office/drawing/2014/main" id="{77BF1B3A-AAC0-2993-3CDE-1B9EE0A64F19}"/>
              </a:ext>
            </a:extLst>
          </p:cNvPr>
          <p:cNvSpPr txBox="1"/>
          <p:nvPr/>
        </p:nvSpPr>
        <p:spPr>
          <a:xfrm>
            <a:off x="731206" y="432878"/>
            <a:ext cx="874663" cy="1293661"/>
          </a:xfrm>
          <a:prstGeom prst="rect">
            <a:avLst/>
          </a:prstGeom>
        </p:spPr>
        <p:txBody>
          <a:bodyPr lIns="0" tIns="0" rIns="0" bIns="0" rtlCol="0" anchor="t">
            <a:spAutoFit/>
          </a:bodyPr>
          <a:lstStyle/>
          <a:p>
            <a:pPr algn="ctr">
              <a:lnSpc>
                <a:spcPts val="10595"/>
              </a:lnSpc>
              <a:spcBef>
                <a:spcPct val="0"/>
              </a:spcBef>
            </a:pPr>
            <a:r>
              <a:rPr lang="en-US" sz="7568">
                <a:solidFill>
                  <a:srgbClr val="000000"/>
                </a:solidFill>
                <a:latin typeface="IBM Plex Sans Bold"/>
              </a:rPr>
              <a:t>2.</a:t>
            </a:r>
          </a:p>
        </p:txBody>
      </p:sp>
      <p:sp>
        <p:nvSpPr>
          <p:cNvPr id="7" name="TextBox 7">
            <a:extLst>
              <a:ext uri="{FF2B5EF4-FFF2-40B4-BE49-F238E27FC236}">
                <a16:creationId xmlns:a16="http://schemas.microsoft.com/office/drawing/2014/main" id="{6AFC0CE2-5D93-FE60-1E05-E357656FD642}"/>
              </a:ext>
            </a:extLst>
          </p:cNvPr>
          <p:cNvSpPr txBox="1"/>
          <p:nvPr/>
        </p:nvSpPr>
        <p:spPr>
          <a:xfrm>
            <a:off x="1028700" y="2894513"/>
            <a:ext cx="16344900" cy="1378967"/>
          </a:xfrm>
          <a:prstGeom prst="rect">
            <a:avLst/>
          </a:prstGeom>
        </p:spPr>
        <p:txBody>
          <a:bodyPr wrap="square" lIns="0" tIns="0" rIns="0" bIns="0" rtlCol="0" anchor="t">
            <a:spAutoFit/>
          </a:bodyPr>
          <a:lstStyle/>
          <a:p>
            <a:pPr>
              <a:lnSpc>
                <a:spcPct val="150000"/>
              </a:lnSpc>
              <a:spcBef>
                <a:spcPts val="600"/>
              </a:spcBef>
              <a:spcAft>
                <a:spcPts val="600"/>
              </a:spcAft>
            </a:pPr>
            <a:r>
              <a:rPr lang="lv-LV" sz="2800" b="1" dirty="0">
                <a:effectLst/>
                <a:latin typeface="Calibri" panose="020F0502020204030204" pitchFamily="34" charset="0"/>
                <a:ea typeface="Times New Roman" panose="02020603050405020304" pitchFamily="18" charset="0"/>
                <a:cs typeface="Calibri" panose="020F0502020204030204" pitchFamily="34" charset="0"/>
              </a:rPr>
              <a:t>Biedrībai “Papardes zieds”:</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600"/>
              </a:spcBef>
              <a:spcAft>
                <a:spcPts val="600"/>
              </a:spcAft>
            </a:pPr>
            <a:r>
              <a:rPr lang="lv-LV" sz="2800" dirty="0">
                <a:effectLst/>
                <a:latin typeface="Calibri" panose="020F0502020204030204" pitchFamily="34" charset="0"/>
                <a:ea typeface="Times New Roman" panose="02020603050405020304" pitchFamily="18" charset="0"/>
                <a:cs typeface="Calibri" panose="020F0502020204030204" pitchFamily="34" charset="0"/>
              </a:rPr>
              <a:t>Nerīkot mācības speciālistiem par </a:t>
            </a:r>
            <a:r>
              <a:rPr lang="lv-LV" sz="2800" dirty="0">
                <a:solidFill>
                  <a:srgbClr val="000000"/>
                </a:solidFill>
                <a:latin typeface="IBM Plex Sans"/>
              </a:rPr>
              <a:t>SENSOA karogu</a:t>
            </a:r>
            <a:r>
              <a:rPr lang="lv-LV" sz="2800" dirty="0">
                <a:effectLst/>
                <a:latin typeface="Calibri" panose="020F0502020204030204" pitchFamily="34" charset="0"/>
                <a:ea typeface="Times New Roman" panose="02020603050405020304" pitchFamily="18" charset="0"/>
                <a:cs typeface="Calibri" panose="020F0502020204030204" pitchFamily="34" charset="0"/>
              </a:rPr>
              <a:t> sistēmas metodi </a:t>
            </a:r>
          </a:p>
        </p:txBody>
      </p:sp>
      <p:sp>
        <p:nvSpPr>
          <p:cNvPr id="8" name="Freeform 8">
            <a:extLst>
              <a:ext uri="{FF2B5EF4-FFF2-40B4-BE49-F238E27FC236}">
                <a16:creationId xmlns:a16="http://schemas.microsoft.com/office/drawing/2014/main" id="{3DB26D27-2CC4-E933-A3B6-EDDDD9335198}"/>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2">
              <a:alphaModFix amt="50000"/>
            </a:blip>
            <a:stretch>
              <a:fillRect/>
            </a:stretch>
          </a:blipFill>
        </p:spPr>
        <p:txBody>
          <a:bodyPr/>
          <a:lstStyle/>
          <a:p>
            <a:endParaRPr lang="lv-LV"/>
          </a:p>
        </p:txBody>
      </p:sp>
    </p:spTree>
    <p:extLst>
      <p:ext uri="{BB962C8B-B14F-4D97-AF65-F5344CB8AC3E}">
        <p14:creationId xmlns:p14="http://schemas.microsoft.com/office/powerpoint/2010/main" val="251453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0" y="390646"/>
            <a:ext cx="12017564" cy="4994016"/>
          </a:xfrm>
          <a:custGeom>
            <a:avLst/>
            <a:gdLst/>
            <a:ahLst/>
            <a:cxnLst/>
            <a:rect l="l" t="t" r="r" b="b"/>
            <a:pathLst>
              <a:path w="12017564" h="4994016">
                <a:moveTo>
                  <a:pt x="0" y="0"/>
                </a:moveTo>
                <a:lnTo>
                  <a:pt x="12017564" y="0"/>
                </a:lnTo>
                <a:lnTo>
                  <a:pt x="12017564" y="4994017"/>
                </a:lnTo>
                <a:lnTo>
                  <a:pt x="0" y="4994017"/>
                </a:lnTo>
                <a:lnTo>
                  <a:pt x="0" y="0"/>
                </a:lnTo>
                <a:close/>
              </a:path>
            </a:pathLst>
          </a:custGeom>
          <a:blipFill>
            <a:blip r:embed="rId2"/>
            <a:stretch>
              <a:fillRect/>
            </a:stretch>
          </a:blipFill>
        </p:spPr>
        <p:txBody>
          <a:bodyPr/>
          <a:lstStyle/>
          <a:p>
            <a:endParaRPr lang="lv-LV"/>
          </a:p>
        </p:txBody>
      </p:sp>
      <p:sp>
        <p:nvSpPr>
          <p:cNvPr id="3" name="Freeform 3"/>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3">
              <a:alphaModFix amt="67000"/>
            </a:blip>
            <a:stretch>
              <a:fillRect/>
            </a:stretch>
          </a:blipFill>
        </p:spPr>
        <p:txBody>
          <a:bodyPr/>
          <a:lstStyle/>
          <a:p>
            <a:endParaRPr lang="lv-LV"/>
          </a:p>
        </p:txBody>
      </p:sp>
      <p:sp>
        <p:nvSpPr>
          <p:cNvPr id="4" name="TextBox 4"/>
          <p:cNvSpPr txBox="1"/>
          <p:nvPr/>
        </p:nvSpPr>
        <p:spPr>
          <a:xfrm>
            <a:off x="1096364" y="5666941"/>
            <a:ext cx="7054602" cy="2934335"/>
          </a:xfrm>
          <a:prstGeom prst="rect">
            <a:avLst/>
          </a:prstGeom>
        </p:spPr>
        <p:txBody>
          <a:bodyPr lIns="0" tIns="0" rIns="0" bIns="0" rtlCol="0" anchor="t">
            <a:spAutoFit/>
          </a:bodyPr>
          <a:lstStyle/>
          <a:p>
            <a:pPr algn="ctr">
              <a:lnSpc>
                <a:spcPts val="7840"/>
              </a:lnSpc>
            </a:pPr>
            <a:r>
              <a:rPr lang="en-US" sz="5600">
                <a:solidFill>
                  <a:srgbClr val="000000"/>
                </a:solidFill>
                <a:latin typeface="IBM Plex Sans"/>
              </a:rPr>
              <a:t>Paldies par uzmanību!</a:t>
            </a:r>
          </a:p>
          <a:p>
            <a:pPr algn="ctr">
              <a:lnSpc>
                <a:spcPts val="7840"/>
              </a:lnSpc>
            </a:pPr>
            <a:endParaRPr lang="en-US" sz="5600">
              <a:solidFill>
                <a:srgbClr val="000000"/>
              </a:solidFill>
              <a:latin typeface="IBM Plex Sans"/>
            </a:endParaRPr>
          </a:p>
          <a:p>
            <a:pPr algn="ctr">
              <a:lnSpc>
                <a:spcPts val="7840"/>
              </a:lnSpc>
              <a:spcBef>
                <a:spcPct val="0"/>
              </a:spcBef>
            </a:pPr>
            <a:r>
              <a:rPr lang="en-US" sz="5600">
                <a:solidFill>
                  <a:srgbClr val="000000"/>
                </a:solidFill>
                <a:latin typeface="IBM Plex Sans"/>
              </a:rPr>
              <a:t>Laiks jautājumiem...</a:t>
            </a:r>
          </a:p>
        </p:txBody>
      </p:sp>
      <p:sp>
        <p:nvSpPr>
          <p:cNvPr id="5" name="Freeform 5"/>
          <p:cNvSpPr/>
          <p:nvPr/>
        </p:nvSpPr>
        <p:spPr>
          <a:xfrm rot="7329882">
            <a:off x="12299835" y="-659829"/>
            <a:ext cx="11577641" cy="11606657"/>
          </a:xfrm>
          <a:custGeom>
            <a:avLst/>
            <a:gdLst/>
            <a:ahLst/>
            <a:cxnLst/>
            <a:rect l="l" t="t" r="r" b="b"/>
            <a:pathLst>
              <a:path w="11577641" h="11606657">
                <a:moveTo>
                  <a:pt x="0" y="0"/>
                </a:moveTo>
                <a:lnTo>
                  <a:pt x="11577641" y="0"/>
                </a:lnTo>
                <a:lnTo>
                  <a:pt x="11577641" y="11606658"/>
                </a:lnTo>
                <a:lnTo>
                  <a:pt x="0" y="11606658"/>
                </a:lnTo>
                <a:lnTo>
                  <a:pt x="0" y="0"/>
                </a:lnTo>
                <a:close/>
              </a:path>
            </a:pathLst>
          </a:custGeom>
          <a:blipFill>
            <a:blip r:embed="rId4">
              <a:alphaModFix amt="81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Freeform 6"/>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3">
              <a:alphaModFix amt="50000"/>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7479FB5F-219E-44DF-99D4-01048F429E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168C49-F531-AA96-18A1-3FDFBBC1B887}"/>
              </a:ext>
            </a:extLst>
          </p:cNvPr>
          <p:cNvSpPr/>
          <p:nvPr/>
        </p:nvSpPr>
        <p:spPr>
          <a:xfrm rot="7329882">
            <a:off x="-72031" y="-14302"/>
            <a:ext cx="4797328" cy="4809351"/>
          </a:xfrm>
          <a:custGeom>
            <a:avLst/>
            <a:gdLst/>
            <a:ahLst/>
            <a:cxnLst/>
            <a:rect l="l" t="t" r="r" b="b"/>
            <a:pathLst>
              <a:path w="4797328" h="4809351">
                <a:moveTo>
                  <a:pt x="0" y="0"/>
                </a:moveTo>
                <a:lnTo>
                  <a:pt x="4797328" y="0"/>
                </a:lnTo>
                <a:lnTo>
                  <a:pt x="4797328" y="4809352"/>
                </a:lnTo>
                <a:lnTo>
                  <a:pt x="0" y="4809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28A5D777-5C11-60E2-F92B-0D0B84CDB323}"/>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C3B4164D-122D-5E81-AB34-45A9E84115F7}"/>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Freeform 5">
            <a:extLst>
              <a:ext uri="{FF2B5EF4-FFF2-40B4-BE49-F238E27FC236}">
                <a16:creationId xmlns:a16="http://schemas.microsoft.com/office/drawing/2014/main" id="{8783A388-58B7-ED84-80A2-920060641B41}"/>
              </a:ext>
            </a:extLst>
          </p:cNvPr>
          <p:cNvSpPr/>
          <p:nvPr/>
        </p:nvSpPr>
        <p:spPr>
          <a:xfrm>
            <a:off x="14482019" y="5537286"/>
            <a:ext cx="3416296" cy="3366267"/>
          </a:xfrm>
          <a:custGeom>
            <a:avLst/>
            <a:gdLst/>
            <a:ahLst/>
            <a:cxnLst/>
            <a:rect l="l" t="t" r="r" b="b"/>
            <a:pathLst>
              <a:path w="3416296" h="3366267">
                <a:moveTo>
                  <a:pt x="0" y="0"/>
                </a:moveTo>
                <a:lnTo>
                  <a:pt x="3416296" y="0"/>
                </a:lnTo>
                <a:lnTo>
                  <a:pt x="3416296" y="3366266"/>
                </a:lnTo>
                <a:lnTo>
                  <a:pt x="0" y="3366266"/>
                </a:lnTo>
                <a:lnTo>
                  <a:pt x="0" y="0"/>
                </a:lnTo>
                <a:close/>
              </a:path>
            </a:pathLst>
          </a:custGeom>
          <a:blipFill>
            <a:blip r:embed="rId6">
              <a:alphaModFix amt="80000"/>
            </a:blip>
            <a:stretch>
              <a:fillRect/>
            </a:stretch>
          </a:blipFill>
        </p:spPr>
        <p:txBody>
          <a:bodyPr/>
          <a:lstStyle/>
          <a:p>
            <a:endParaRPr lang="lv-LV"/>
          </a:p>
        </p:txBody>
      </p:sp>
      <p:sp>
        <p:nvSpPr>
          <p:cNvPr id="6" name="Freeform 6">
            <a:extLst>
              <a:ext uri="{FF2B5EF4-FFF2-40B4-BE49-F238E27FC236}">
                <a16:creationId xmlns:a16="http://schemas.microsoft.com/office/drawing/2014/main" id="{66567445-BB52-F504-403A-E05E499EADB8}"/>
              </a:ext>
            </a:extLst>
          </p:cNvPr>
          <p:cNvSpPr/>
          <p:nvPr/>
        </p:nvSpPr>
        <p:spPr>
          <a:xfrm>
            <a:off x="10725180" y="5542137"/>
            <a:ext cx="3375155" cy="3361416"/>
          </a:xfrm>
          <a:custGeom>
            <a:avLst/>
            <a:gdLst/>
            <a:ahLst/>
            <a:cxnLst/>
            <a:rect l="l" t="t" r="r" b="b"/>
            <a:pathLst>
              <a:path w="3375155" h="3361416">
                <a:moveTo>
                  <a:pt x="0" y="0"/>
                </a:moveTo>
                <a:lnTo>
                  <a:pt x="3375155" y="0"/>
                </a:lnTo>
                <a:lnTo>
                  <a:pt x="3375155" y="3361415"/>
                </a:lnTo>
                <a:lnTo>
                  <a:pt x="0" y="3361415"/>
                </a:lnTo>
                <a:lnTo>
                  <a:pt x="0" y="0"/>
                </a:lnTo>
                <a:close/>
              </a:path>
            </a:pathLst>
          </a:custGeom>
          <a:blipFill>
            <a:blip r:embed="rId7">
              <a:alphaModFix amt="80000"/>
            </a:blip>
            <a:stretch>
              <a:fillRect/>
            </a:stretch>
          </a:blipFill>
        </p:spPr>
        <p:txBody>
          <a:bodyPr/>
          <a:lstStyle/>
          <a:p>
            <a:endParaRPr lang="lv-LV"/>
          </a:p>
        </p:txBody>
      </p:sp>
      <p:sp>
        <p:nvSpPr>
          <p:cNvPr id="7" name="Freeform 7">
            <a:extLst>
              <a:ext uri="{FF2B5EF4-FFF2-40B4-BE49-F238E27FC236}">
                <a16:creationId xmlns:a16="http://schemas.microsoft.com/office/drawing/2014/main" id="{A080FD96-811C-1C89-EBAE-F519C16FDF17}"/>
              </a:ext>
            </a:extLst>
          </p:cNvPr>
          <p:cNvSpPr/>
          <p:nvPr/>
        </p:nvSpPr>
        <p:spPr>
          <a:xfrm>
            <a:off x="10682494" y="697916"/>
            <a:ext cx="3417841" cy="4445584"/>
          </a:xfrm>
          <a:custGeom>
            <a:avLst/>
            <a:gdLst/>
            <a:ahLst/>
            <a:cxnLst/>
            <a:rect l="l" t="t" r="r" b="b"/>
            <a:pathLst>
              <a:path w="3417841" h="4445584">
                <a:moveTo>
                  <a:pt x="0" y="0"/>
                </a:moveTo>
                <a:lnTo>
                  <a:pt x="3417841" y="0"/>
                </a:lnTo>
                <a:lnTo>
                  <a:pt x="3417841" y="4445584"/>
                </a:lnTo>
                <a:lnTo>
                  <a:pt x="0" y="4445584"/>
                </a:lnTo>
                <a:lnTo>
                  <a:pt x="0" y="0"/>
                </a:lnTo>
                <a:close/>
              </a:path>
            </a:pathLst>
          </a:custGeom>
          <a:blipFill>
            <a:blip r:embed="rId8">
              <a:alphaModFix amt="80000"/>
            </a:blip>
            <a:stretch>
              <a:fillRect/>
            </a:stretch>
          </a:blipFill>
        </p:spPr>
        <p:txBody>
          <a:bodyPr/>
          <a:lstStyle/>
          <a:p>
            <a:endParaRPr lang="lv-LV"/>
          </a:p>
        </p:txBody>
      </p:sp>
      <p:sp>
        <p:nvSpPr>
          <p:cNvPr id="8" name="Freeform 8">
            <a:extLst>
              <a:ext uri="{FF2B5EF4-FFF2-40B4-BE49-F238E27FC236}">
                <a16:creationId xmlns:a16="http://schemas.microsoft.com/office/drawing/2014/main" id="{20BEE7AF-6CE1-959B-6D7A-A054175AE74A}"/>
              </a:ext>
            </a:extLst>
          </p:cNvPr>
          <p:cNvSpPr/>
          <p:nvPr/>
        </p:nvSpPr>
        <p:spPr>
          <a:xfrm>
            <a:off x="14646525" y="506375"/>
            <a:ext cx="3087284" cy="4637125"/>
          </a:xfrm>
          <a:custGeom>
            <a:avLst/>
            <a:gdLst/>
            <a:ahLst/>
            <a:cxnLst/>
            <a:rect l="l" t="t" r="r" b="b"/>
            <a:pathLst>
              <a:path w="3087284" h="4637125">
                <a:moveTo>
                  <a:pt x="0" y="0"/>
                </a:moveTo>
                <a:lnTo>
                  <a:pt x="3087284" y="0"/>
                </a:lnTo>
                <a:lnTo>
                  <a:pt x="3087284" y="4637125"/>
                </a:lnTo>
                <a:lnTo>
                  <a:pt x="0" y="4637125"/>
                </a:lnTo>
                <a:lnTo>
                  <a:pt x="0" y="0"/>
                </a:lnTo>
                <a:close/>
              </a:path>
            </a:pathLst>
          </a:custGeom>
          <a:blipFill>
            <a:blip r:embed="rId9">
              <a:alphaModFix amt="80000"/>
            </a:blip>
            <a:stretch>
              <a:fillRect/>
            </a:stretch>
          </a:blipFill>
        </p:spPr>
        <p:txBody>
          <a:bodyPr/>
          <a:lstStyle/>
          <a:p>
            <a:endParaRPr lang="lv-LV"/>
          </a:p>
        </p:txBody>
      </p:sp>
      <p:sp>
        <p:nvSpPr>
          <p:cNvPr id="9" name="TextBox 9">
            <a:extLst>
              <a:ext uri="{FF2B5EF4-FFF2-40B4-BE49-F238E27FC236}">
                <a16:creationId xmlns:a16="http://schemas.microsoft.com/office/drawing/2014/main" id="{60589B85-1E47-5BD7-5A3C-821BD9DBABB2}"/>
              </a:ext>
            </a:extLst>
          </p:cNvPr>
          <p:cNvSpPr txBox="1"/>
          <p:nvPr/>
        </p:nvSpPr>
        <p:spPr>
          <a:xfrm>
            <a:off x="1761178" y="1244590"/>
            <a:ext cx="1399526" cy="2062969"/>
          </a:xfrm>
          <a:prstGeom prst="rect">
            <a:avLst/>
          </a:prstGeom>
        </p:spPr>
        <p:txBody>
          <a:bodyPr lIns="0" tIns="0" rIns="0" bIns="0" rtlCol="0" anchor="t">
            <a:spAutoFit/>
          </a:bodyPr>
          <a:lstStyle/>
          <a:p>
            <a:pPr algn="ctr">
              <a:lnSpc>
                <a:spcPts val="16952"/>
              </a:lnSpc>
              <a:spcBef>
                <a:spcPct val="0"/>
              </a:spcBef>
            </a:pPr>
            <a:r>
              <a:rPr lang="en-US" sz="12108">
                <a:solidFill>
                  <a:srgbClr val="FEFEFE"/>
                </a:solidFill>
                <a:latin typeface="IBM Plex Sans Bold"/>
              </a:rPr>
              <a:t>1.</a:t>
            </a:r>
          </a:p>
        </p:txBody>
      </p:sp>
      <p:sp>
        <p:nvSpPr>
          <p:cNvPr id="10" name="TextBox 10">
            <a:extLst>
              <a:ext uri="{FF2B5EF4-FFF2-40B4-BE49-F238E27FC236}">
                <a16:creationId xmlns:a16="http://schemas.microsoft.com/office/drawing/2014/main" id="{6D4C5127-D443-2B8C-A5C1-ABC8F6A40133}"/>
              </a:ext>
            </a:extLst>
          </p:cNvPr>
          <p:cNvSpPr txBox="1"/>
          <p:nvPr/>
        </p:nvSpPr>
        <p:spPr>
          <a:xfrm>
            <a:off x="1042120" y="5529459"/>
            <a:ext cx="8832705" cy="2769989"/>
          </a:xfrm>
          <a:prstGeom prst="rect">
            <a:avLst/>
          </a:prstGeom>
        </p:spPr>
        <p:txBody>
          <a:bodyPr lIns="0" tIns="0" rIns="0" bIns="0" rtlCol="0" anchor="t">
            <a:spAutoFit/>
          </a:bodyPr>
          <a:lstStyle/>
          <a:p>
            <a:pPr algn="ctr">
              <a:tabLst>
                <a:tab pos="2637155" algn="ctr"/>
                <a:tab pos="5274310" algn="r"/>
              </a:tabLst>
            </a:pPr>
            <a:r>
              <a:rPr lang="lv-LV" sz="4000" b="1" dirty="0">
                <a:effectLst/>
                <a:latin typeface="Calibri" panose="020F0502020204030204" pitchFamily="34" charset="0"/>
                <a:ea typeface="Times New Roman" panose="02020603050405020304" pitchFamily="18" charset="0"/>
                <a:cs typeface="Calibri" panose="020F0502020204030204" pitchFamily="34" charset="0"/>
              </a:rPr>
              <a:t>Par bērnu tiesībām uz vārda brīvību un būt aizsargātiem no viņu labklājībai kaitīgas</a:t>
            </a:r>
            <a:endParaRPr lang="lv-LV" sz="4000" dirty="0">
              <a:effectLst/>
              <a:latin typeface="Calibri" panose="020F0502020204030204" pitchFamily="34" charset="0"/>
              <a:ea typeface="Calibri" panose="020F0502020204030204" pitchFamily="34" charset="0"/>
              <a:cs typeface="Calibri" panose="020F0502020204030204" pitchFamily="34" charset="0"/>
            </a:endParaRPr>
          </a:p>
          <a:p>
            <a:pPr algn="ctr">
              <a:tabLst>
                <a:tab pos="2637155" algn="ctr"/>
                <a:tab pos="5274310" algn="r"/>
              </a:tabLst>
            </a:pPr>
            <a:r>
              <a:rPr lang="lv-LV" sz="4000" b="1" dirty="0">
                <a:effectLst/>
                <a:latin typeface="Calibri" panose="020F0502020204030204" pitchFamily="34" charset="0"/>
                <a:ea typeface="Times New Roman" panose="02020603050405020304" pitchFamily="18" charset="0"/>
                <a:cs typeface="Calibri" panose="020F0502020204030204" pitchFamily="34" charset="0"/>
              </a:rPr>
              <a:t>informācijas un materiāliem</a:t>
            </a:r>
          </a:p>
          <a:p>
            <a:pPr algn="ctr">
              <a:tabLst>
                <a:tab pos="2637155" algn="ctr"/>
                <a:tab pos="5274310" algn="r"/>
              </a:tabLst>
            </a:pPr>
            <a:r>
              <a:rPr lang="lv-LV" sz="2000" b="1" dirty="0">
                <a:effectLst/>
                <a:latin typeface="Calibri" panose="020F0502020204030204" pitchFamily="34" charset="0"/>
                <a:ea typeface="Times New Roman" panose="02020603050405020304" pitchFamily="18" charset="0"/>
                <a:cs typeface="Calibri" panose="020F0502020204030204" pitchFamily="34" charset="0"/>
              </a:rPr>
              <a:t>Atzinuma numurs: 2023-38-10B</a:t>
            </a:r>
            <a:endParaRPr lang="lv-LV"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1">
            <a:extLst>
              <a:ext uri="{FF2B5EF4-FFF2-40B4-BE49-F238E27FC236}">
                <a16:creationId xmlns:a16="http://schemas.microsoft.com/office/drawing/2014/main" id="{FE65A6F8-E2B8-1A1B-7B27-FE853E201931}"/>
              </a:ext>
            </a:extLst>
          </p:cNvPr>
          <p:cNvSpPr txBox="1"/>
          <p:nvPr/>
        </p:nvSpPr>
        <p:spPr>
          <a:xfrm>
            <a:off x="10725180" y="166650"/>
            <a:ext cx="5353020" cy="334387"/>
          </a:xfrm>
          <a:prstGeom prst="rect">
            <a:avLst/>
          </a:prstGeom>
        </p:spPr>
        <p:txBody>
          <a:bodyPr wrap="square" lIns="0" tIns="0" rIns="0" bIns="0" rtlCol="0" anchor="t">
            <a:spAutoFit/>
          </a:bodyPr>
          <a:lstStyle/>
          <a:p>
            <a:pPr algn="ctr">
              <a:lnSpc>
                <a:spcPts val="2800"/>
              </a:lnSpc>
              <a:spcBef>
                <a:spcPct val="0"/>
              </a:spcBef>
            </a:pPr>
            <a:r>
              <a:rPr lang="en-US" sz="2000" dirty="0">
                <a:solidFill>
                  <a:srgbClr val="000000"/>
                </a:solidFill>
                <a:latin typeface="IBM Plex Sans"/>
              </a:rPr>
              <a:t>Foto: </a:t>
            </a:r>
            <a:r>
              <a:rPr lang="en-US" sz="2000" dirty="0" err="1">
                <a:solidFill>
                  <a:srgbClr val="000000"/>
                </a:solidFill>
                <a:latin typeface="IBM Plex Sans"/>
              </a:rPr>
              <a:t>Publicitātes</a:t>
            </a:r>
            <a:r>
              <a:rPr lang="en-US" sz="2000" dirty="0">
                <a:solidFill>
                  <a:srgbClr val="000000"/>
                </a:solidFill>
                <a:latin typeface="IBM Plex Sans"/>
              </a:rPr>
              <a:t> </a:t>
            </a:r>
            <a:r>
              <a:rPr lang="en-US" sz="2000" dirty="0" err="1">
                <a:solidFill>
                  <a:srgbClr val="000000"/>
                </a:solidFill>
                <a:latin typeface="IBM Plex Sans"/>
              </a:rPr>
              <a:t>attēli</a:t>
            </a:r>
            <a:endParaRPr lang="en-US" sz="2000" dirty="0">
              <a:solidFill>
                <a:srgbClr val="000000"/>
              </a:solidFill>
              <a:latin typeface="IBM Plex Sans"/>
            </a:endParaRPr>
          </a:p>
        </p:txBody>
      </p:sp>
      <p:sp>
        <p:nvSpPr>
          <p:cNvPr id="12" name="Freeform 12">
            <a:extLst>
              <a:ext uri="{FF2B5EF4-FFF2-40B4-BE49-F238E27FC236}">
                <a16:creationId xmlns:a16="http://schemas.microsoft.com/office/drawing/2014/main" id="{9A4A706B-C5F8-8EB7-848D-AC0E5AE1339B}"/>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extLst>
      <p:ext uri="{BB962C8B-B14F-4D97-AF65-F5344CB8AC3E}">
        <p14:creationId xmlns:p14="http://schemas.microsoft.com/office/powerpoint/2010/main" val="77664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2E08351B-AF2C-7F73-3220-487F2E5677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6AE812-4337-70EC-13B6-41B77CF5668B}"/>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80422B41-60A7-6CA4-9C8E-79FCC40D1B33}"/>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FB88B373-9691-ED37-380F-AF8DBEC0936E}"/>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a:extLst>
              <a:ext uri="{FF2B5EF4-FFF2-40B4-BE49-F238E27FC236}">
                <a16:creationId xmlns:a16="http://schemas.microsoft.com/office/drawing/2014/main" id="{B1A314DB-7CE0-DB0F-A44F-57B610258833}"/>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35599075-947B-235A-E3CA-3BD3C3F91D46}"/>
              </a:ext>
            </a:extLst>
          </p:cNvPr>
          <p:cNvSpPr txBox="1"/>
          <p:nvPr/>
        </p:nvSpPr>
        <p:spPr>
          <a:xfrm>
            <a:off x="3048001" y="707594"/>
            <a:ext cx="13716000" cy="1932773"/>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Bērna tiesības uz vecumam atbilstošu informāciju</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7429F6D7-88B5-035F-60BD-74046C36A7EC}"/>
              </a:ext>
            </a:extLst>
          </p:cNvPr>
          <p:cNvSpPr txBox="1"/>
          <p:nvPr/>
        </p:nvSpPr>
        <p:spPr>
          <a:xfrm>
            <a:off x="1028700" y="2894513"/>
            <a:ext cx="15049500" cy="5601533"/>
          </a:xfrm>
          <a:prstGeom prst="rect">
            <a:avLst/>
          </a:prstGeom>
        </p:spPr>
        <p:txBody>
          <a:bodyPr wrap="square" lIns="0" tIns="0" rIns="0" bIns="0" rtlCol="0" anchor="t">
            <a:spAutoFit/>
          </a:bodyPr>
          <a:lstStyle/>
          <a:p>
            <a:pPr marL="342900" lvl="1" indent="-342900">
              <a:buFont typeface="Arial" panose="020B0604020202020204" pitchFamily="34" charset="0"/>
              <a:buChar char="•"/>
            </a:pPr>
            <a:r>
              <a:rPr lang="lv-LV" sz="2800" dirty="0">
                <a:solidFill>
                  <a:srgbClr val="1D1D1B"/>
                </a:solidFill>
                <a:effectLst/>
                <a:ea typeface="Times New Roman" panose="02020603050405020304" pitchFamily="18" charset="0"/>
              </a:rPr>
              <a:t>Bērniem ir tiesības </a:t>
            </a:r>
            <a:r>
              <a:rPr lang="lv-LV" sz="2800" dirty="0">
                <a:solidFill>
                  <a:srgbClr val="1D1D1B"/>
                </a:solidFill>
                <a:ea typeface="Times New Roman" panose="02020603050405020304" pitchFamily="18" charset="0"/>
              </a:rPr>
              <a:t>saņemt informāciju par seksuālās veselības jautājumiem (ANO Bērnu tiesību konvencija)</a:t>
            </a:r>
          </a:p>
          <a:p>
            <a:pPr marL="342900" lvl="1" indent="-342900">
              <a:buFont typeface="Arial" panose="020B0604020202020204" pitchFamily="34" charset="0"/>
              <a:buChar char="•"/>
            </a:pPr>
            <a:endParaRPr lang="lv-LV" sz="2800" dirty="0">
              <a:solidFill>
                <a:srgbClr val="1D1D1B"/>
              </a:solidFill>
              <a:ea typeface="Times New Roman" panose="02020603050405020304" pitchFamily="18" charset="0"/>
            </a:endParaRPr>
          </a:p>
          <a:p>
            <a:pPr marL="342900" lvl="1" indent="-342900">
              <a:buFont typeface="Arial" panose="020B0604020202020204" pitchFamily="34" charset="0"/>
              <a:buChar char="•"/>
            </a:pPr>
            <a:endParaRPr lang="lv-LV" sz="2800" dirty="0">
              <a:solidFill>
                <a:srgbClr val="1D1D1B"/>
              </a:solidFill>
              <a:ea typeface="Times New Roman" panose="02020603050405020304" pitchFamily="18" charset="0"/>
            </a:endParaRPr>
          </a:p>
          <a:p>
            <a:pPr marL="342900" lvl="1" indent="-342900">
              <a:buFont typeface="Arial" panose="020B0604020202020204" pitchFamily="34" charset="0"/>
              <a:buChar char="•"/>
            </a:pPr>
            <a:r>
              <a:rPr lang="lv-LV" sz="2800" dirty="0">
                <a:effectLst/>
                <a:ea typeface="Times New Roman" panose="02020603050405020304" pitchFamily="18" charset="0"/>
              </a:rPr>
              <a:t>Valsts pienākums ir nodrošināt, </a:t>
            </a:r>
            <a:r>
              <a:rPr lang="lv-LV" sz="2800" dirty="0">
                <a:ea typeface="Times New Roman" panose="02020603050405020304" pitchFamily="18" charset="0"/>
              </a:rPr>
              <a:t>ka </a:t>
            </a:r>
            <a:r>
              <a:rPr lang="lv-LV" sz="2800" b="1" dirty="0">
                <a:ea typeface="Times New Roman" panose="02020603050405020304" pitchFamily="18" charset="0"/>
              </a:rPr>
              <a:t>obligātajā valsts izglītības saturā </a:t>
            </a:r>
            <a:r>
              <a:rPr lang="lv-LV" sz="2800" dirty="0">
                <a:ea typeface="Times New Roman" panose="02020603050405020304" pitchFamily="18" charset="0"/>
              </a:rPr>
              <a:t>ar </a:t>
            </a:r>
            <a:r>
              <a:rPr lang="lv-LV" sz="2800" dirty="0">
                <a:effectLst/>
                <a:ea typeface="Times New Roman" panose="02020603050405020304" pitchFamily="18" charset="0"/>
              </a:rPr>
              <a:t>seksuālo audzināšanu saistīta informācija ir objektīva, kritiska un plurālistiska un valstij ir aizliegts ietekmēt bērnus tādā veidā, kas varētu aizskart vecāku reliģisko pārliecību un filozofiskos uzskatus (ECT)</a:t>
            </a:r>
            <a:endParaRPr lang="lv-LV" sz="2800" dirty="0">
              <a:solidFill>
                <a:srgbClr val="1D1D1B"/>
              </a:solidFill>
              <a:ea typeface="Times New Roman" panose="02020603050405020304" pitchFamily="18" charset="0"/>
            </a:endParaRPr>
          </a:p>
          <a:p>
            <a:pPr marL="342900" lvl="1" indent="-342900">
              <a:buFont typeface="Arial" panose="020B0604020202020204" pitchFamily="34" charset="0"/>
              <a:buChar char="•"/>
            </a:pPr>
            <a:endParaRPr lang="lv-LV" sz="2800" dirty="0">
              <a:solidFill>
                <a:srgbClr val="1D1D1B"/>
              </a:solidFill>
              <a:ea typeface="Times New Roman" panose="02020603050405020304" pitchFamily="18" charset="0"/>
            </a:endParaRPr>
          </a:p>
          <a:p>
            <a:pPr marL="342900" lvl="1" indent="-342900">
              <a:buFont typeface="Arial" panose="020B0604020202020204" pitchFamily="34" charset="0"/>
              <a:buChar char="•"/>
            </a:pPr>
            <a:endParaRPr lang="lv-LV" sz="2800" dirty="0">
              <a:solidFill>
                <a:srgbClr val="1D1D1B"/>
              </a:solidFill>
              <a:ea typeface="Times New Roman" panose="02020603050405020304" pitchFamily="18" charset="0"/>
            </a:endParaRPr>
          </a:p>
          <a:p>
            <a:pPr marL="0" lvl="1" algn="ctr"/>
            <a:r>
              <a:rPr lang="lv-LV" sz="2800" b="1" cap="all" dirty="0" err="1">
                <a:solidFill>
                  <a:srgbClr val="7030A0"/>
                </a:solidFill>
                <a:ea typeface="Times New Roman" panose="02020603050405020304" pitchFamily="18" charset="0"/>
              </a:rPr>
              <a:t>Versus</a:t>
            </a:r>
            <a:endParaRPr lang="lv-LV" sz="2800" b="1" cap="all" dirty="0">
              <a:solidFill>
                <a:srgbClr val="7030A0"/>
              </a:solidFill>
              <a:ea typeface="Times New Roman" panose="02020603050405020304" pitchFamily="18" charset="0"/>
            </a:endParaRPr>
          </a:p>
          <a:p>
            <a:pPr marL="342900" lvl="1" indent="-342900" algn="ctr">
              <a:buFont typeface="Arial" panose="020B0604020202020204" pitchFamily="34" charset="0"/>
              <a:buChar char="•"/>
            </a:pPr>
            <a:endParaRPr lang="lv-LV" sz="2800" dirty="0">
              <a:solidFill>
                <a:srgbClr val="1D1D1B"/>
              </a:solidFill>
              <a:ea typeface="Times New Roman" panose="02020603050405020304" pitchFamily="18" charset="0"/>
            </a:endParaRPr>
          </a:p>
          <a:p>
            <a:pPr marL="342900" lvl="1" indent="-342900">
              <a:buFont typeface="Arial" panose="020B0604020202020204" pitchFamily="34" charset="0"/>
              <a:buChar char="•"/>
            </a:pPr>
            <a:r>
              <a:rPr lang="lv-LV" sz="2800" dirty="0">
                <a:effectLst/>
                <a:ea typeface="Times New Roman" panose="02020603050405020304" pitchFamily="18" charset="0"/>
              </a:rPr>
              <a:t>Bērnu </a:t>
            </a:r>
            <a:r>
              <a:rPr lang="lv-LV" sz="2800" b="1" dirty="0">
                <a:effectLst/>
                <a:ea typeface="Times New Roman" panose="02020603050405020304" pitchFamily="18" charset="0"/>
              </a:rPr>
              <a:t>vecākiem</a:t>
            </a:r>
            <a:r>
              <a:rPr lang="lv-LV" sz="2800" dirty="0">
                <a:effectLst/>
                <a:ea typeface="Times New Roman" panose="02020603050405020304" pitchFamily="18" charset="0"/>
              </a:rPr>
              <a:t> ir tiesības sniegt saviem bērniem tādu seksuālo izglītību, kura ir saskaņā ar viņu pārliecību un uzskatiem</a:t>
            </a:r>
            <a:endParaRPr lang="en-US" sz="2000" dirty="0">
              <a:solidFill>
                <a:srgbClr val="000000"/>
              </a:solidFill>
            </a:endParaRPr>
          </a:p>
        </p:txBody>
      </p:sp>
      <p:sp>
        <p:nvSpPr>
          <p:cNvPr id="8" name="Freeform 8">
            <a:extLst>
              <a:ext uri="{FF2B5EF4-FFF2-40B4-BE49-F238E27FC236}">
                <a16:creationId xmlns:a16="http://schemas.microsoft.com/office/drawing/2014/main" id="{AE7FFF90-D23D-561E-F670-D506BE3852CE}"/>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extLst>
      <p:ext uri="{BB962C8B-B14F-4D97-AF65-F5344CB8AC3E}">
        <p14:creationId xmlns:p14="http://schemas.microsoft.com/office/powerpoint/2010/main" val="358478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EB58B5A-1499-E866-5C9E-0D6D28FCDF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4E6B67-E008-E086-BB29-13BE20661F75}"/>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1C804FA1-0D22-BC77-6ACE-1C98608C9A5B}"/>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DEA6891E-B788-D596-0F13-66AB396A9E38}"/>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a:extLst>
              <a:ext uri="{FF2B5EF4-FFF2-40B4-BE49-F238E27FC236}">
                <a16:creationId xmlns:a16="http://schemas.microsoft.com/office/drawing/2014/main" id="{43C3126F-C480-F117-B2C1-A46CAC3CB75E}"/>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C3918857-8B15-E25D-8D88-AE627CA46700}"/>
              </a:ext>
            </a:extLst>
          </p:cNvPr>
          <p:cNvSpPr txBox="1"/>
          <p:nvPr/>
        </p:nvSpPr>
        <p:spPr>
          <a:xfrm>
            <a:off x="3806233" y="707594"/>
            <a:ext cx="12424367"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Valsts tiesības ierobežot informāciju</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71118982-4C7B-EAEE-D86F-E6451122E0F1}"/>
              </a:ext>
            </a:extLst>
          </p:cNvPr>
          <p:cNvSpPr txBox="1"/>
          <p:nvPr/>
        </p:nvSpPr>
        <p:spPr>
          <a:xfrm>
            <a:off x="832226" y="2528362"/>
            <a:ext cx="16992600" cy="7787773"/>
          </a:xfrm>
          <a:prstGeom prst="rect">
            <a:avLst/>
          </a:prstGeom>
        </p:spPr>
        <p:txBody>
          <a:bodyPr wrap="square" lIns="0" tIns="0" rIns="0" bIns="0" rtlCol="0" anchor="t">
            <a:spAutoFit/>
          </a:bodyPr>
          <a:lstStyle/>
          <a:p>
            <a:pPr marL="342900" lvl="1" indent="-342900">
              <a:lnSpc>
                <a:spcPts val="5599"/>
              </a:lnSpc>
              <a:buFont typeface="Arial" panose="020B0604020202020204" pitchFamily="34" charset="0"/>
              <a:buChar char="•"/>
            </a:pPr>
            <a:r>
              <a:rPr lang="lv-LV" sz="2800" dirty="0">
                <a:ea typeface="Times New Roman" panose="02020603050405020304" pitchFamily="18" charset="0"/>
              </a:rPr>
              <a:t>Valstij ir tiesības ierobežot bērnu piekļuvi tādām publikācijām, kas mudina iesaistīties viņiem kaitīgās praksēs vai pat izdarīt noteiktus noziedzīgus nodarījumus (ECT)</a:t>
            </a:r>
          </a:p>
          <a:p>
            <a:pPr marL="342900" lvl="1" indent="-342900">
              <a:lnSpc>
                <a:spcPts val="5599"/>
              </a:lnSpc>
              <a:buFont typeface="Arial" panose="020B0604020202020204" pitchFamily="34" charset="0"/>
              <a:buChar char="•"/>
            </a:pPr>
            <a:endParaRPr lang="lv-LV" sz="2800" dirty="0">
              <a:solidFill>
                <a:srgbClr val="1D1D1B"/>
              </a:solidFill>
              <a:ea typeface="Times New Roman" panose="02020603050405020304" pitchFamily="18" charset="0"/>
            </a:endParaRPr>
          </a:p>
          <a:p>
            <a:pPr marL="342900" lvl="1" indent="-342900">
              <a:lnSpc>
                <a:spcPts val="5599"/>
              </a:lnSpc>
              <a:buFont typeface="Arial" panose="020B0604020202020204" pitchFamily="34" charset="0"/>
              <a:buChar char="•"/>
            </a:pPr>
            <a:r>
              <a:rPr lang="lv-LV" sz="2800" dirty="0">
                <a:solidFill>
                  <a:srgbClr val="1D1D1B"/>
                </a:solidFill>
                <a:ea typeface="Times New Roman" panose="02020603050405020304" pitchFamily="18" charset="0"/>
              </a:rPr>
              <a:t>Bērns ir cilvēks, kurš piedzīvo visstraujāko fizisko, psiholoģisko un socioloģisko attīstību un identitātes formēšanos, tādēļ saturs, kas varētu kaitēt bērna attīstībai, ir atkarīgs no bērna vecuma un brieduma pakāpes</a:t>
            </a:r>
          </a:p>
          <a:p>
            <a:pPr marL="342900" lvl="1" indent="-342900">
              <a:lnSpc>
                <a:spcPts val="5599"/>
              </a:lnSpc>
              <a:buFont typeface="Arial" panose="020B0604020202020204" pitchFamily="34" charset="0"/>
              <a:buChar char="•"/>
            </a:pPr>
            <a:endParaRPr lang="lv-LV" sz="2800" dirty="0">
              <a:solidFill>
                <a:srgbClr val="1D1D1B"/>
              </a:solidFill>
              <a:effectLst/>
              <a:ea typeface="Times New Roman" panose="02020603050405020304" pitchFamily="18" charset="0"/>
            </a:endParaRPr>
          </a:p>
          <a:p>
            <a:pPr marL="342900" lvl="1" indent="-342900">
              <a:lnSpc>
                <a:spcPts val="5599"/>
              </a:lnSpc>
              <a:buFont typeface="Arial" panose="020B0604020202020204" pitchFamily="34" charset="0"/>
              <a:buChar char="•"/>
            </a:pPr>
            <a:r>
              <a:rPr lang="lv-LV" sz="2800" dirty="0">
                <a:effectLst/>
                <a:ea typeface="Times New Roman" panose="02020603050405020304" pitchFamily="18" charset="0"/>
              </a:rPr>
              <a:t>Attiecībā uz bērna tiesībām saņemt informāciju var tikt noteikti stingrāki kritēriji nekā pieaugušajiem, jo bērna </a:t>
            </a:r>
            <a:r>
              <a:rPr lang="lv-LV" sz="2800" dirty="0">
                <a:ea typeface="Times New Roman" panose="02020603050405020304" pitchFamily="18" charset="0"/>
              </a:rPr>
              <a:t>personība </a:t>
            </a:r>
            <a:r>
              <a:rPr lang="lv-LV" sz="2800" dirty="0">
                <a:effectLst/>
                <a:ea typeface="Times New Roman" panose="02020603050405020304" pitchFamily="18" charset="0"/>
              </a:rPr>
              <a:t>vēl </a:t>
            </a:r>
            <a:r>
              <a:rPr lang="lv-LV" sz="2800" dirty="0">
                <a:ea typeface="Times New Roman" panose="02020603050405020304" pitchFamily="18" charset="0"/>
              </a:rPr>
              <a:t>nav nobriedusi </a:t>
            </a:r>
            <a:r>
              <a:rPr lang="lv-LV" sz="2800" dirty="0">
                <a:effectLst/>
                <a:ea typeface="Times New Roman" panose="02020603050405020304" pitchFamily="18" charset="0"/>
              </a:rPr>
              <a:t>un var būt vieglāk ietekmējama</a:t>
            </a:r>
          </a:p>
          <a:p>
            <a:pPr marL="342900" lvl="1" indent="-342900">
              <a:lnSpc>
                <a:spcPts val="5599"/>
              </a:lnSpc>
              <a:buFont typeface="Arial" panose="020B0604020202020204" pitchFamily="34" charset="0"/>
              <a:buChar char="•"/>
            </a:pPr>
            <a:endParaRPr lang="lv-LV" sz="2800" dirty="0">
              <a:ea typeface="Times New Roman" panose="02020603050405020304" pitchFamily="18" charset="0"/>
            </a:endParaRPr>
          </a:p>
          <a:p>
            <a:pPr marL="342900" lvl="1" indent="-342900">
              <a:lnSpc>
                <a:spcPts val="5599"/>
              </a:lnSpc>
              <a:buFont typeface="Arial" panose="020B0604020202020204" pitchFamily="34" charset="0"/>
              <a:buChar char="•"/>
            </a:pPr>
            <a:r>
              <a:rPr lang="lv-LV" sz="2800" dirty="0">
                <a:effectLst/>
                <a:ea typeface="Times New Roman" panose="02020603050405020304" pitchFamily="18" charset="0"/>
              </a:rPr>
              <a:t>Ierobežojumi drīkst būt tikai ar likumu noteikti</a:t>
            </a:r>
            <a:endParaRPr lang="lv-LV" sz="2000" dirty="0">
              <a:ea typeface="Times New Roman" panose="02020603050405020304" pitchFamily="18" charset="0"/>
            </a:endParaRPr>
          </a:p>
          <a:p>
            <a:pPr marL="342900" lvl="1" indent="-342900">
              <a:lnSpc>
                <a:spcPts val="5599"/>
              </a:lnSpc>
              <a:buFont typeface="Arial" panose="020B0604020202020204" pitchFamily="34" charset="0"/>
              <a:buChar char="•"/>
            </a:pPr>
            <a:endParaRPr lang="en-US" sz="2000" dirty="0">
              <a:solidFill>
                <a:srgbClr val="000000"/>
              </a:solidFill>
            </a:endParaRPr>
          </a:p>
        </p:txBody>
      </p:sp>
      <p:sp>
        <p:nvSpPr>
          <p:cNvPr id="8" name="Freeform 8">
            <a:extLst>
              <a:ext uri="{FF2B5EF4-FFF2-40B4-BE49-F238E27FC236}">
                <a16:creationId xmlns:a16="http://schemas.microsoft.com/office/drawing/2014/main" id="{AE391733-43BE-24AC-92B2-FC0E5E1C549A}"/>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extLst>
      <p:ext uri="{BB962C8B-B14F-4D97-AF65-F5344CB8AC3E}">
        <p14:creationId xmlns:p14="http://schemas.microsoft.com/office/powerpoint/2010/main" val="65887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p:cNvSpPr txBox="1"/>
          <p:nvPr/>
        </p:nvSpPr>
        <p:spPr>
          <a:xfrm>
            <a:off x="3806233" y="707594"/>
            <a:ext cx="10595567"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Bērna vecums un tiesības </a:t>
            </a:r>
            <a:endParaRPr lang="en-US" sz="5600" dirty="0">
              <a:solidFill>
                <a:srgbClr val="000000"/>
              </a:solidFill>
              <a:latin typeface="IBM Plex Sans"/>
            </a:endParaRPr>
          </a:p>
        </p:txBody>
      </p:sp>
      <p:sp>
        <p:nvSpPr>
          <p:cNvPr id="7" name="TextBox 7"/>
          <p:cNvSpPr txBox="1"/>
          <p:nvPr/>
        </p:nvSpPr>
        <p:spPr>
          <a:xfrm>
            <a:off x="1028700" y="2894513"/>
            <a:ext cx="14439900" cy="5509200"/>
          </a:xfrm>
          <a:prstGeom prst="rect">
            <a:avLst/>
          </a:prstGeom>
        </p:spPr>
        <p:txBody>
          <a:bodyPr wrap="square" lIns="0" tIns="0" rIns="0" bIns="0" rtlCol="0" anchor="t">
            <a:spAutoFit/>
          </a:bodyPr>
          <a:lstStyle/>
          <a:p>
            <a:pPr indent="457200" algn="just">
              <a:spcBef>
                <a:spcPts val="600"/>
              </a:spcBef>
            </a:pPr>
            <a:r>
              <a:rPr lang="lv-LV" sz="2800" dirty="0">
                <a:solidFill>
                  <a:srgbClr val="1D1D1B"/>
                </a:solidFill>
                <a:ea typeface="Times New Roman" panose="02020603050405020304" pitchFamily="18" charset="0"/>
                <a:cs typeface="Calibri" panose="020F0502020204030204" pitchFamily="34" charset="0"/>
              </a:rPr>
              <a:t>Tiesību izpratnē vecumam ir nozīme</a:t>
            </a:r>
          </a:p>
          <a:p>
            <a:pPr marL="457200" indent="-457200" algn="just">
              <a:spcBef>
                <a:spcPts val="600"/>
              </a:spcBef>
              <a:buFont typeface="Arial" panose="020B0604020202020204" pitchFamily="34" charset="0"/>
              <a:buChar char="•"/>
            </a:pPr>
            <a:r>
              <a:rPr lang="lv-LV" sz="2800" dirty="0">
                <a:solidFill>
                  <a:srgbClr val="1D1D1B"/>
                </a:solidFill>
                <a:latin typeface="Calibri" panose="020F0502020204030204" pitchFamily="34" charset="0"/>
                <a:ea typeface="Times New Roman" panose="02020603050405020304" pitchFamily="18" charset="0"/>
                <a:cs typeface="Calibri" panose="020F0502020204030204" pitchFamily="34" charset="0"/>
              </a:rPr>
              <a:t>no 12 gadu vecuma sniegt savu piekrišanu adopcijai</a:t>
            </a:r>
          </a:p>
          <a:p>
            <a:pPr marL="457200" indent="-457200" algn="just">
              <a:spcBef>
                <a:spcPts val="600"/>
              </a:spcBef>
              <a:buFont typeface="Arial" panose="020B0604020202020204" pitchFamily="34" charset="0"/>
              <a:buChar char="•"/>
            </a:pPr>
            <a:r>
              <a:rPr lang="lv-LV" sz="2800" dirty="0">
                <a:solidFill>
                  <a:srgbClr val="1D1D1B"/>
                </a:solidFill>
                <a:latin typeface="Calibri" panose="020F0502020204030204" pitchFamily="34" charset="0"/>
                <a:ea typeface="Times New Roman" panose="02020603050405020304" pitchFamily="18" charset="0"/>
                <a:cs typeface="Calibri" panose="020F0502020204030204" pitchFamily="34" charset="0"/>
              </a:rPr>
              <a:t>no 14 gadu vecuma</a:t>
            </a:r>
            <a:r>
              <a:rPr lang="lv-LV" sz="2800" dirty="0">
                <a:solidFill>
                  <a:srgbClr val="1D1D1B"/>
                </a:solidFill>
                <a:effectLst/>
                <a:latin typeface="Calibri" panose="020F0502020204030204" pitchFamily="34" charset="0"/>
                <a:ea typeface="Times New Roman" panose="02020603050405020304" pitchFamily="18" charset="0"/>
                <a:cs typeface="Calibri" panose="020F0502020204030204" pitchFamily="34" charset="0"/>
              </a:rPr>
              <a:t> bērns var sniegt savu informēto piekrišanu ārstniecībai</a:t>
            </a:r>
          </a:p>
          <a:p>
            <a:pPr marL="457200" indent="-457200" algn="just">
              <a:spcBef>
                <a:spcPts val="600"/>
              </a:spcBef>
              <a:buFont typeface="Arial" panose="020B0604020202020204" pitchFamily="34" charset="0"/>
              <a:buChar char="•"/>
            </a:pPr>
            <a:r>
              <a:rPr lang="lv-LV" sz="2800" dirty="0">
                <a:solidFill>
                  <a:srgbClr val="1D1D1B"/>
                </a:solidFill>
                <a:latin typeface="Calibri" panose="020F0502020204030204" pitchFamily="34" charset="0"/>
                <a:ea typeface="Times New Roman" panose="02020603050405020304" pitchFamily="18" charset="0"/>
                <a:cs typeface="Calibri" panose="020F0502020204030204" pitchFamily="34" charset="0"/>
              </a:rPr>
              <a:t>15 gadu vecumā </a:t>
            </a:r>
            <a:r>
              <a:rPr lang="lv-LV" sz="2800" dirty="0">
                <a:solidFill>
                  <a:srgbClr val="1D1D1B"/>
                </a:solidFill>
                <a:effectLst/>
                <a:latin typeface="Calibri" panose="020F0502020204030204" pitchFamily="34" charset="0"/>
                <a:ea typeface="Times New Roman" panose="02020603050405020304" pitchFamily="18" charset="0"/>
                <a:cs typeface="Calibri" panose="020F0502020204030204" pitchFamily="34" charset="0"/>
              </a:rPr>
              <a:t>bērnam administratīvā rīcībspēja iestājas</a:t>
            </a:r>
          </a:p>
          <a:p>
            <a:pPr indent="457200" algn="just">
              <a:spcBef>
                <a:spcPts val="600"/>
              </a:spcBef>
            </a:pPr>
            <a:endParaRPr lang="lv-LV" sz="2800" dirty="0">
              <a:solidFill>
                <a:srgbClr val="1D1D1B"/>
              </a:solidFill>
              <a:ea typeface="Times New Roman" panose="02020603050405020304" pitchFamily="18" charset="0"/>
              <a:cs typeface="Calibri" panose="020F0502020204030204" pitchFamily="34" charset="0"/>
            </a:endParaRPr>
          </a:p>
          <a:p>
            <a:pPr indent="457200" algn="just">
              <a:spcBef>
                <a:spcPts val="600"/>
              </a:spcBef>
            </a:pPr>
            <a:endParaRPr lang="lv-LV" sz="2800" dirty="0">
              <a:solidFill>
                <a:srgbClr val="1D1D1B"/>
              </a:solidFill>
              <a:ea typeface="Times New Roman" panose="02020603050405020304" pitchFamily="18" charset="0"/>
              <a:cs typeface="Calibri" panose="020F0502020204030204" pitchFamily="34" charset="0"/>
            </a:endParaRPr>
          </a:p>
          <a:p>
            <a:pPr indent="457200" algn="just">
              <a:spcBef>
                <a:spcPts val="600"/>
              </a:spcBef>
            </a:pPr>
            <a:endParaRPr lang="lv-LV" sz="2800" b="1" dirty="0">
              <a:solidFill>
                <a:srgbClr val="1D1D1B"/>
              </a:solidFill>
              <a:ea typeface="Times New Roman" panose="02020603050405020304" pitchFamily="18" charset="0"/>
              <a:cs typeface="Calibri" panose="020F0502020204030204" pitchFamily="34" charset="0"/>
            </a:endParaRPr>
          </a:p>
          <a:p>
            <a:pPr indent="457200" algn="just">
              <a:spcBef>
                <a:spcPts val="600"/>
              </a:spcBef>
            </a:pPr>
            <a:r>
              <a:rPr lang="lv-LV" sz="2800" dirty="0">
                <a:solidFill>
                  <a:srgbClr val="1D1D1B"/>
                </a:solidFill>
                <a:ea typeface="Times New Roman" panose="02020603050405020304" pitchFamily="18" charset="0"/>
                <a:cs typeface="Calibri" panose="020F0502020204030204" pitchFamily="34" charset="0"/>
              </a:rPr>
              <a:t>Ko Krimināllikums saka? </a:t>
            </a:r>
          </a:p>
          <a:p>
            <a:pPr marL="457200" indent="-457200" algn="just">
              <a:spcBef>
                <a:spcPts val="600"/>
              </a:spcBef>
              <a:buFont typeface="Arial" panose="020B0604020202020204" pitchFamily="34" charset="0"/>
              <a:buChar char="•"/>
            </a:pPr>
            <a:r>
              <a:rPr lang="lv-LV" sz="2800" dirty="0">
                <a:solidFill>
                  <a:srgbClr val="1D1D1B"/>
                </a:solidFill>
                <a:ea typeface="Times New Roman" panose="02020603050405020304" pitchFamily="18" charset="0"/>
                <a:cs typeface="Calibri" panose="020F0502020204030204" pitchFamily="34" charset="0"/>
              </a:rPr>
              <a:t>Līdz 14 gadu vecumam bērns ir mazgadīgs (līdz ar to atrodas bezpalīdzības stāvoklī) </a:t>
            </a:r>
          </a:p>
          <a:p>
            <a:pPr marL="457200" indent="-457200" algn="just">
              <a:spcBef>
                <a:spcPts val="600"/>
              </a:spcBef>
              <a:buFont typeface="Arial" panose="020B0604020202020204" pitchFamily="34" charset="0"/>
              <a:buChar char="•"/>
            </a:pPr>
            <a:r>
              <a:rPr lang="lv-LV" sz="2800" dirty="0">
                <a:solidFill>
                  <a:srgbClr val="1D1D1B"/>
                </a:solidFill>
                <a:ea typeface="Times New Roman" panose="02020603050405020304" pitchFamily="18" charset="0"/>
                <a:cs typeface="Calibri" panose="020F0502020204030204" pitchFamily="34" charset="0"/>
              </a:rPr>
              <a:t>No 14 gadu vecuma iestājas kriminālatbildība</a:t>
            </a:r>
            <a:endParaRPr lang="lv-LV" sz="2800" dirty="0">
              <a:solidFill>
                <a:srgbClr val="1D1D1B"/>
              </a:solidFill>
              <a:effectLst/>
              <a:ea typeface="Times New Roman" panose="02020603050405020304" pitchFamily="18" charset="0"/>
              <a:cs typeface="Calibri" panose="020F0502020204030204" pitchFamily="34" charset="0"/>
            </a:endParaRPr>
          </a:p>
          <a:p>
            <a:pPr marL="457200" indent="-457200" algn="just">
              <a:spcBef>
                <a:spcPts val="600"/>
              </a:spcBef>
              <a:buFont typeface="Arial" panose="020B0604020202020204" pitchFamily="34" charset="0"/>
              <a:buChar char="•"/>
            </a:pPr>
            <a:r>
              <a:rPr lang="lv-LV" sz="2800" dirty="0">
                <a:solidFill>
                  <a:srgbClr val="1D1D1B"/>
                </a:solidFill>
                <a:ea typeface="Times New Roman" panose="02020603050405020304" pitchFamily="18" charset="0"/>
                <a:cs typeface="Calibri" panose="020F0502020204030204" pitchFamily="34" charset="0"/>
              </a:rPr>
              <a:t>16 gadu vecumā iestājas </a:t>
            </a:r>
            <a:r>
              <a:rPr lang="lv-LV" sz="2800" dirty="0">
                <a:solidFill>
                  <a:srgbClr val="1D1D1B"/>
                </a:solidFill>
                <a:effectLst/>
                <a:ea typeface="Times New Roman" panose="02020603050405020304" pitchFamily="18" charset="0"/>
                <a:cs typeface="Calibri" panose="020F0502020204030204" pitchFamily="34" charset="0"/>
              </a:rPr>
              <a:t>dzimumbriedums </a:t>
            </a:r>
            <a:endParaRPr lang="lv-LV" sz="2800" dirty="0">
              <a:effectLst/>
              <a:ea typeface="Times New Roman" panose="02020603050405020304" pitchFamily="18" charset="0"/>
              <a:cs typeface="Calibri" panose="020F0502020204030204" pitchFamily="34" charset="0"/>
            </a:endParaRPr>
          </a:p>
        </p:txBody>
      </p:sp>
      <p:sp>
        <p:nvSpPr>
          <p:cNvPr id="8" name="Freeform 8"/>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5B13714C-7BDC-EB1C-8A7E-A980197198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33854B2-4B62-A99B-094F-0A65AE60FA1B}"/>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8AEDD0C6-CDEB-2B62-4CB0-0BC9DF89F32A}"/>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368CAC52-767C-3D79-B7B0-19522C9A84C8}"/>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a:extLst>
              <a:ext uri="{FF2B5EF4-FFF2-40B4-BE49-F238E27FC236}">
                <a16:creationId xmlns:a16="http://schemas.microsoft.com/office/drawing/2014/main" id="{7066C34C-80A0-7DCE-4A66-8C7A0958F86A}"/>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C0320062-9818-002D-937C-A22B8D6940F5}"/>
              </a:ext>
            </a:extLst>
          </p:cNvPr>
          <p:cNvSpPr txBox="1"/>
          <p:nvPr/>
        </p:nvSpPr>
        <p:spPr>
          <a:xfrm>
            <a:off x="3806233" y="707594"/>
            <a:ext cx="13414967"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Likuma ietvars satura ierobežojumiem…</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8865D5B7-A6AE-01C1-F0C9-D6DE88CDECCE}"/>
              </a:ext>
            </a:extLst>
          </p:cNvPr>
          <p:cNvSpPr txBox="1"/>
          <p:nvPr/>
        </p:nvSpPr>
        <p:spPr>
          <a:xfrm>
            <a:off x="381000" y="2956593"/>
            <a:ext cx="16497300" cy="6378541"/>
          </a:xfrm>
          <a:prstGeom prst="rect">
            <a:avLst/>
          </a:prstGeom>
        </p:spPr>
        <p:txBody>
          <a:bodyPr wrap="square" lIns="0" tIns="0" rIns="0" bIns="0" rtlCol="0" anchor="t">
            <a:spAutoFit/>
          </a:bodyPr>
          <a:lstStyle/>
          <a:p>
            <a:pPr marL="431799" lvl="1" algn="ctr">
              <a:lnSpc>
                <a:spcPts val="5599"/>
              </a:lnSpc>
            </a:pPr>
            <a:r>
              <a:rPr lang="lv-LV" sz="2800" dirty="0">
                <a:ea typeface="Times New Roman" panose="02020603050405020304" pitchFamily="18" charset="0"/>
              </a:rPr>
              <a:t>Ir aizliegts </a:t>
            </a:r>
            <a:r>
              <a:rPr lang="lv-LV" sz="2800" dirty="0">
                <a:effectLst/>
                <a:ea typeface="Times New Roman" panose="02020603050405020304" pitchFamily="18" charset="0"/>
              </a:rPr>
              <a:t>demonstrēt, pārdot, dāvināt, izīrēt, propagandēt, pieļaut bērniem pieejamas rotaļlietas un videoierakstus, datorspēles, laikrakstus, žurnālus un cita veida publikācijas, kurās propagandēta </a:t>
            </a:r>
            <a:r>
              <a:rPr lang="lv-LV" sz="2800" b="1" dirty="0">
                <a:effectLst/>
                <a:ea typeface="Times New Roman" panose="02020603050405020304" pitchFamily="18" charset="0"/>
              </a:rPr>
              <a:t>cietsirdīga uzvedība, vardarbība, erotika, pornogrāfija</a:t>
            </a:r>
            <a:r>
              <a:rPr lang="lv-LV" sz="2800" dirty="0">
                <a:effectLst/>
                <a:ea typeface="Times New Roman" panose="02020603050405020304" pitchFamily="18" charset="0"/>
              </a:rPr>
              <a:t>, kas </a:t>
            </a:r>
            <a:r>
              <a:rPr lang="lv-LV" sz="2800" b="1" dirty="0">
                <a:effectLst/>
                <a:ea typeface="Times New Roman" panose="02020603050405020304" pitchFamily="18" charset="0"/>
              </a:rPr>
              <a:t>rada draudus bērna garīgajai attīstībai vai bērna identitātei</a:t>
            </a:r>
          </a:p>
          <a:p>
            <a:pPr marL="431799" lvl="1" algn="ctr">
              <a:lnSpc>
                <a:spcPts val="5599"/>
              </a:lnSpc>
            </a:pPr>
            <a:endParaRPr lang="lv-LV" sz="2800" dirty="0">
              <a:ea typeface="Times New Roman" panose="02020603050405020304" pitchFamily="18" charset="0"/>
            </a:endParaRPr>
          </a:p>
          <a:p>
            <a:pPr marL="431799" lvl="1" algn="ctr">
              <a:lnSpc>
                <a:spcPts val="5599"/>
              </a:lnSpc>
            </a:pPr>
            <a:r>
              <a:rPr lang="lv-LV" sz="2800" b="0" i="0" dirty="0">
                <a:effectLst/>
              </a:rPr>
              <a:t>Par šajā pantā minēto aizliegumu un ierobežojumu pārkāpšanu vainīgās personas </a:t>
            </a:r>
            <a:r>
              <a:rPr lang="lv-LV" sz="2800" b="1" i="0" dirty="0">
                <a:effectLst/>
              </a:rPr>
              <a:t>saucamas pie likumā noteiktās atbildības</a:t>
            </a:r>
            <a:endParaRPr lang="lv-LV" sz="2800" b="1" dirty="0">
              <a:ea typeface="Times New Roman" panose="02020603050405020304" pitchFamily="18" charset="0"/>
            </a:endParaRPr>
          </a:p>
          <a:p>
            <a:pPr marL="431799" lvl="1" algn="r">
              <a:lnSpc>
                <a:spcPts val="5599"/>
              </a:lnSpc>
            </a:pPr>
            <a:r>
              <a:rPr lang="lv-LV" sz="2800" dirty="0">
                <a:ea typeface="Times New Roman" panose="02020603050405020304" pitchFamily="18" charset="0"/>
              </a:rPr>
              <a:t>(Bērnu tiesību aizsardzības likums, 50. pants)</a:t>
            </a:r>
          </a:p>
          <a:p>
            <a:pPr marL="431799" lvl="1" algn="ctr">
              <a:lnSpc>
                <a:spcPts val="5599"/>
              </a:lnSpc>
            </a:pPr>
            <a:endParaRPr lang="lv-LV" sz="2800" dirty="0"/>
          </a:p>
          <a:p>
            <a:pPr marL="431799" lvl="1" algn="ctr">
              <a:lnSpc>
                <a:spcPts val="5599"/>
              </a:lnSpc>
            </a:pPr>
            <a:endParaRPr lang="en-US" sz="2800" dirty="0"/>
          </a:p>
        </p:txBody>
      </p:sp>
      <p:sp>
        <p:nvSpPr>
          <p:cNvPr id="8" name="Freeform 8">
            <a:extLst>
              <a:ext uri="{FF2B5EF4-FFF2-40B4-BE49-F238E27FC236}">
                <a16:creationId xmlns:a16="http://schemas.microsoft.com/office/drawing/2014/main" id="{584EF6E9-D14E-1BBD-01A0-6F23126A32F1}"/>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extLst>
      <p:ext uri="{BB962C8B-B14F-4D97-AF65-F5344CB8AC3E}">
        <p14:creationId xmlns:p14="http://schemas.microsoft.com/office/powerpoint/2010/main" val="308987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CE1A0EBF-FB78-B34B-13C1-920B711EA0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783DC0B-DC1E-074E-C313-BF3BDA395875}"/>
              </a:ext>
            </a:extLst>
          </p:cNvPr>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Freeform 3">
            <a:extLst>
              <a:ext uri="{FF2B5EF4-FFF2-40B4-BE49-F238E27FC236}">
                <a16:creationId xmlns:a16="http://schemas.microsoft.com/office/drawing/2014/main" id="{D42F4AE3-AD4E-8774-FDE1-1156290C6D99}"/>
              </a:ext>
            </a:extLst>
          </p:cNvPr>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5">
              <a:alphaModFix amt="50000"/>
            </a:blip>
            <a:stretch>
              <a:fillRect/>
            </a:stretch>
          </a:blipFill>
        </p:spPr>
        <p:txBody>
          <a:bodyPr/>
          <a:lstStyle/>
          <a:p>
            <a:endParaRPr lang="lv-LV"/>
          </a:p>
        </p:txBody>
      </p:sp>
      <p:sp>
        <p:nvSpPr>
          <p:cNvPr id="4" name="Freeform 4">
            <a:extLst>
              <a:ext uri="{FF2B5EF4-FFF2-40B4-BE49-F238E27FC236}">
                <a16:creationId xmlns:a16="http://schemas.microsoft.com/office/drawing/2014/main" id="{3596E74A-3E58-63B0-7C97-790257FFD717}"/>
              </a:ext>
            </a:extLst>
          </p:cNvPr>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6"/>
            <a:stretch>
              <a:fillRect/>
            </a:stretch>
          </a:blipFill>
        </p:spPr>
        <p:txBody>
          <a:bodyPr/>
          <a:lstStyle/>
          <a:p>
            <a:endParaRPr lang="lv-LV"/>
          </a:p>
        </p:txBody>
      </p:sp>
      <p:sp>
        <p:nvSpPr>
          <p:cNvPr id="5" name="TextBox 5">
            <a:extLst>
              <a:ext uri="{FF2B5EF4-FFF2-40B4-BE49-F238E27FC236}">
                <a16:creationId xmlns:a16="http://schemas.microsoft.com/office/drawing/2014/main" id="{D5DCE12D-FD0A-EDDA-D119-32BE5B1F0EB5}"/>
              </a:ext>
            </a:extLst>
          </p:cNvPr>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a:extLst>
              <a:ext uri="{FF2B5EF4-FFF2-40B4-BE49-F238E27FC236}">
                <a16:creationId xmlns:a16="http://schemas.microsoft.com/office/drawing/2014/main" id="{CC9553E2-1508-88D8-4402-C4F717C9DAAC}"/>
              </a:ext>
            </a:extLst>
          </p:cNvPr>
          <p:cNvSpPr txBox="1"/>
          <p:nvPr/>
        </p:nvSpPr>
        <p:spPr>
          <a:xfrm>
            <a:off x="3806233" y="707594"/>
            <a:ext cx="11862486"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Grāmatu saturs</a:t>
            </a:r>
            <a:endParaRPr lang="en-US" sz="5600" dirty="0">
              <a:solidFill>
                <a:srgbClr val="000000"/>
              </a:solidFill>
              <a:latin typeface="IBM Plex Sans"/>
            </a:endParaRPr>
          </a:p>
        </p:txBody>
      </p:sp>
      <p:sp>
        <p:nvSpPr>
          <p:cNvPr id="7" name="TextBox 7">
            <a:extLst>
              <a:ext uri="{FF2B5EF4-FFF2-40B4-BE49-F238E27FC236}">
                <a16:creationId xmlns:a16="http://schemas.microsoft.com/office/drawing/2014/main" id="{AD64C799-DA9D-7AA6-CE45-F3AC49E01E3D}"/>
              </a:ext>
            </a:extLst>
          </p:cNvPr>
          <p:cNvSpPr txBox="1"/>
          <p:nvPr/>
        </p:nvSpPr>
        <p:spPr>
          <a:xfrm>
            <a:off x="1028699" y="2894513"/>
            <a:ext cx="14640019" cy="6237477"/>
          </a:xfrm>
          <a:prstGeom prst="rect">
            <a:avLst/>
          </a:prstGeom>
        </p:spPr>
        <p:txBody>
          <a:bodyPr wrap="square" lIns="0" tIns="0" rIns="0" bIns="0" rtlCol="0" anchor="t">
            <a:spAutoFit/>
          </a:bodyPr>
          <a:lstStyle/>
          <a:p>
            <a:pPr lvl="1">
              <a:lnSpc>
                <a:spcPts val="5599"/>
              </a:lnSpc>
              <a:spcBef>
                <a:spcPts val="1200"/>
              </a:spcBef>
              <a:spcAft>
                <a:spcPts val="300"/>
              </a:spcAft>
            </a:pPr>
            <a:r>
              <a:rPr lang="lv-LV" sz="2800" dirty="0">
                <a:effectLst/>
                <a:ea typeface="Times New Roman" panose="02020603050405020304" pitchFamily="18" charset="0"/>
              </a:rPr>
              <a:t>Bērnu seksuālās izglītības saturam, ko </a:t>
            </a:r>
            <a:r>
              <a:rPr lang="lv-LV" sz="2800" b="1" dirty="0">
                <a:effectLst/>
                <a:ea typeface="Times New Roman" panose="02020603050405020304" pitchFamily="18" charset="0"/>
              </a:rPr>
              <a:t>valsts īsteno izglītības iestādēs</a:t>
            </a:r>
            <a:r>
              <a:rPr lang="lv-LV" sz="2800" dirty="0">
                <a:effectLst/>
                <a:ea typeface="Times New Roman" panose="02020603050405020304" pitchFamily="18" charset="0"/>
              </a:rPr>
              <a:t>, jābūt stingri noteiktam, bet </a:t>
            </a:r>
            <a:r>
              <a:rPr lang="lv-LV" sz="2800" b="1" dirty="0">
                <a:effectLst/>
                <a:ea typeface="Times New Roman" panose="02020603050405020304" pitchFamily="18" charset="0"/>
              </a:rPr>
              <a:t>publiskajā telpā</a:t>
            </a:r>
            <a:r>
              <a:rPr lang="lv-LV" sz="2800" dirty="0">
                <a:effectLst/>
                <a:ea typeface="Times New Roman" panose="02020603050405020304" pitchFamily="18" charset="0"/>
              </a:rPr>
              <a:t> pieejamās grāmatas satura ziņā var atšķirties un bērnu vecāki var piemeklēt savai pārliecībai atbilstošāko saturu, tādējādi īstenojot savas tiesības audzināt savus bērnus saskaņā ar savu pārliecību un uzskatiem</a:t>
            </a:r>
            <a:endParaRPr lang="lv-LV" sz="2800" dirty="0">
              <a:ea typeface="Times New Roman" panose="02020603050405020304" pitchFamily="18" charset="0"/>
            </a:endParaRPr>
          </a:p>
          <a:p>
            <a:pPr lvl="1">
              <a:lnSpc>
                <a:spcPts val="5599"/>
              </a:lnSpc>
              <a:spcBef>
                <a:spcPts val="1200"/>
              </a:spcBef>
              <a:spcAft>
                <a:spcPts val="300"/>
              </a:spcAft>
            </a:pPr>
            <a:endParaRPr lang="lv-LV" sz="2800" dirty="0">
              <a:ea typeface="Times New Roman" panose="02020603050405020304" pitchFamily="18" charset="0"/>
            </a:endParaRPr>
          </a:p>
          <a:p>
            <a:pPr lvl="1">
              <a:lnSpc>
                <a:spcPts val="5599"/>
              </a:lnSpc>
              <a:spcBef>
                <a:spcPts val="1200"/>
              </a:spcBef>
              <a:spcAft>
                <a:spcPts val="300"/>
              </a:spcAft>
            </a:pPr>
            <a:r>
              <a:rPr lang="lv-LV" sz="2800" dirty="0">
                <a:ea typeface="Times New Roman" panose="02020603050405020304" pitchFamily="18" charset="0"/>
              </a:rPr>
              <a:t>Ne bērna tiesības saņemt informāciju, ne autora tiesības paust informāciju nedrīkst ierobežot, ja šāds ierobežojums nav noteikts ar likumu</a:t>
            </a:r>
          </a:p>
          <a:p>
            <a:pPr lvl="1" algn="just">
              <a:lnSpc>
                <a:spcPts val="5599"/>
              </a:lnSpc>
              <a:spcBef>
                <a:spcPts val="1200"/>
              </a:spcBef>
              <a:spcAft>
                <a:spcPts val="300"/>
              </a:spcAft>
            </a:pPr>
            <a:endParaRPr lang="lv-LV" sz="2800" dirty="0">
              <a:effectLst/>
              <a:ea typeface="Times New Roman" panose="02020603050405020304" pitchFamily="18" charset="0"/>
            </a:endParaRPr>
          </a:p>
        </p:txBody>
      </p:sp>
      <p:sp>
        <p:nvSpPr>
          <p:cNvPr id="8" name="Freeform 8">
            <a:extLst>
              <a:ext uri="{FF2B5EF4-FFF2-40B4-BE49-F238E27FC236}">
                <a16:creationId xmlns:a16="http://schemas.microsoft.com/office/drawing/2014/main" id="{CB214A2A-B0D6-8F23-F231-5EE417E6A1DA}"/>
              </a:ext>
            </a:extLst>
          </p:cNvPr>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5">
              <a:alphaModFix amt="50000"/>
            </a:blip>
            <a:stretch>
              <a:fillRect/>
            </a:stretch>
          </a:blipFill>
        </p:spPr>
        <p:txBody>
          <a:bodyPr/>
          <a:lstStyle/>
          <a:p>
            <a:endParaRPr lang="lv-LV"/>
          </a:p>
        </p:txBody>
      </p:sp>
    </p:spTree>
    <p:extLst>
      <p:ext uri="{BB962C8B-B14F-4D97-AF65-F5344CB8AC3E}">
        <p14:creationId xmlns:p14="http://schemas.microsoft.com/office/powerpoint/2010/main" val="128709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7329882">
            <a:off x="-373621" y="-313285"/>
            <a:ext cx="3214167" cy="3222222"/>
          </a:xfrm>
          <a:custGeom>
            <a:avLst/>
            <a:gdLst/>
            <a:ahLst/>
            <a:cxnLst/>
            <a:rect l="l" t="t" r="r" b="b"/>
            <a:pathLst>
              <a:path w="3214167" h="3222222">
                <a:moveTo>
                  <a:pt x="0" y="0"/>
                </a:moveTo>
                <a:lnTo>
                  <a:pt x="3214166" y="0"/>
                </a:lnTo>
                <a:lnTo>
                  <a:pt x="3214166" y="3222222"/>
                </a:lnTo>
                <a:lnTo>
                  <a:pt x="0" y="322222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390712" y="4153870"/>
            <a:ext cx="11862486" cy="8229600"/>
          </a:xfrm>
          <a:custGeom>
            <a:avLst/>
            <a:gdLst/>
            <a:ahLst/>
            <a:cxnLst/>
            <a:rect l="l" t="t" r="r" b="b"/>
            <a:pathLst>
              <a:path w="11862486" h="8229600">
                <a:moveTo>
                  <a:pt x="0" y="0"/>
                </a:moveTo>
                <a:lnTo>
                  <a:pt x="11862486" y="0"/>
                </a:lnTo>
                <a:lnTo>
                  <a:pt x="11862486" y="8229600"/>
                </a:lnTo>
                <a:lnTo>
                  <a:pt x="0" y="8229600"/>
                </a:lnTo>
                <a:lnTo>
                  <a:pt x="0" y="0"/>
                </a:lnTo>
                <a:close/>
              </a:path>
            </a:pathLst>
          </a:custGeom>
          <a:blipFill>
            <a:blip r:embed="rId4">
              <a:alphaModFix amt="50000"/>
            </a:blip>
            <a:stretch>
              <a:fillRect/>
            </a:stretch>
          </a:blipFill>
        </p:spPr>
        <p:txBody>
          <a:bodyPr/>
          <a:lstStyle/>
          <a:p>
            <a:endParaRPr lang="lv-LV"/>
          </a:p>
        </p:txBody>
      </p:sp>
      <p:sp>
        <p:nvSpPr>
          <p:cNvPr id="4" name="Freeform 4"/>
          <p:cNvSpPr/>
          <p:nvPr/>
        </p:nvSpPr>
        <p:spPr>
          <a:xfrm>
            <a:off x="14662214" y="8780269"/>
            <a:ext cx="3625786" cy="1506731"/>
          </a:xfrm>
          <a:custGeom>
            <a:avLst/>
            <a:gdLst/>
            <a:ahLst/>
            <a:cxnLst/>
            <a:rect l="l" t="t" r="r" b="b"/>
            <a:pathLst>
              <a:path w="3625786" h="1506731">
                <a:moveTo>
                  <a:pt x="0" y="0"/>
                </a:moveTo>
                <a:lnTo>
                  <a:pt x="3625786" y="0"/>
                </a:lnTo>
                <a:lnTo>
                  <a:pt x="3625786" y="1506731"/>
                </a:lnTo>
                <a:lnTo>
                  <a:pt x="0" y="1506731"/>
                </a:lnTo>
                <a:lnTo>
                  <a:pt x="0" y="0"/>
                </a:lnTo>
                <a:close/>
              </a:path>
            </a:pathLst>
          </a:custGeom>
          <a:blipFill>
            <a:blip r:embed="rId5"/>
            <a:stretch>
              <a:fillRect/>
            </a:stretch>
          </a:blipFill>
        </p:spPr>
        <p:txBody>
          <a:bodyPr/>
          <a:lstStyle/>
          <a:p>
            <a:endParaRPr lang="lv-LV"/>
          </a:p>
        </p:txBody>
      </p:sp>
      <p:sp>
        <p:nvSpPr>
          <p:cNvPr id="5" name="TextBox 5"/>
          <p:cNvSpPr txBox="1"/>
          <p:nvPr/>
        </p:nvSpPr>
        <p:spPr>
          <a:xfrm>
            <a:off x="854638" y="530921"/>
            <a:ext cx="937617" cy="1384613"/>
          </a:xfrm>
          <a:prstGeom prst="rect">
            <a:avLst/>
          </a:prstGeom>
        </p:spPr>
        <p:txBody>
          <a:bodyPr lIns="0" tIns="0" rIns="0" bIns="0" rtlCol="0" anchor="t">
            <a:spAutoFit/>
          </a:bodyPr>
          <a:lstStyle/>
          <a:p>
            <a:pPr algn="ctr">
              <a:lnSpc>
                <a:spcPts val="11357"/>
              </a:lnSpc>
              <a:spcBef>
                <a:spcPct val="0"/>
              </a:spcBef>
            </a:pPr>
            <a:r>
              <a:rPr lang="en-US" sz="8112">
                <a:solidFill>
                  <a:srgbClr val="000000"/>
                </a:solidFill>
                <a:latin typeface="IBM Plex Sans Bold"/>
              </a:rPr>
              <a:t>1.</a:t>
            </a:r>
          </a:p>
        </p:txBody>
      </p:sp>
      <p:sp>
        <p:nvSpPr>
          <p:cNvPr id="6" name="TextBox 6"/>
          <p:cNvSpPr txBox="1"/>
          <p:nvPr/>
        </p:nvSpPr>
        <p:spPr>
          <a:xfrm>
            <a:off x="3353572" y="707594"/>
            <a:ext cx="13715228" cy="932499"/>
          </a:xfrm>
          <a:prstGeom prst="rect">
            <a:avLst/>
          </a:prstGeom>
        </p:spPr>
        <p:txBody>
          <a:bodyPr wrap="square" lIns="0" tIns="0" rIns="0" bIns="0" rtlCol="0" anchor="t">
            <a:spAutoFit/>
          </a:bodyPr>
          <a:lstStyle/>
          <a:p>
            <a:pPr algn="ctr">
              <a:lnSpc>
                <a:spcPts val="7840"/>
              </a:lnSpc>
              <a:spcBef>
                <a:spcPct val="0"/>
              </a:spcBef>
            </a:pPr>
            <a:r>
              <a:rPr lang="lv-LV" sz="5600" dirty="0">
                <a:solidFill>
                  <a:srgbClr val="000000"/>
                </a:solidFill>
                <a:latin typeface="IBM Plex Sans"/>
              </a:rPr>
              <a:t>Jautājumi skaidrībai</a:t>
            </a:r>
            <a:endParaRPr lang="en-US" sz="5600" dirty="0">
              <a:solidFill>
                <a:srgbClr val="000000"/>
              </a:solidFill>
              <a:latin typeface="IBM Plex Sans"/>
            </a:endParaRPr>
          </a:p>
        </p:txBody>
      </p:sp>
      <p:sp>
        <p:nvSpPr>
          <p:cNvPr id="7" name="TextBox 7"/>
          <p:cNvSpPr txBox="1"/>
          <p:nvPr/>
        </p:nvSpPr>
        <p:spPr>
          <a:xfrm>
            <a:off x="1981200" y="2783621"/>
            <a:ext cx="14744700" cy="4739759"/>
          </a:xfrm>
          <a:prstGeom prst="rect">
            <a:avLst/>
          </a:prstGeom>
        </p:spPr>
        <p:txBody>
          <a:bodyPr wrap="square" lIns="0" tIns="0" rIns="0" bIns="0" rtlCol="0" anchor="t">
            <a:spAutoFit/>
          </a:bodyPr>
          <a:lstStyle/>
          <a:p>
            <a:pPr marL="431799" lvl="1"/>
            <a:r>
              <a:rPr lang="lv-LV" sz="2800" dirty="0">
                <a:solidFill>
                  <a:srgbClr val="000000"/>
                </a:solidFill>
                <a:latin typeface="IBM Plex Sans"/>
              </a:rPr>
              <a:t>Vai šādas grāmatas Latvijā drīkst izdot?</a:t>
            </a:r>
            <a:endParaRPr lang="en-US" sz="2800" dirty="0">
              <a:solidFill>
                <a:srgbClr val="000000"/>
              </a:solidFill>
              <a:latin typeface="IBM Plex Sans"/>
            </a:endParaRPr>
          </a:p>
          <a:p>
            <a:pPr marL="431799" lvl="1"/>
            <a:r>
              <a:rPr lang="lv-LV" sz="2800" dirty="0">
                <a:solidFill>
                  <a:srgbClr val="000000"/>
                </a:solidFill>
                <a:latin typeface="IBM Plex Sans"/>
              </a:rPr>
              <a:t>- Jā, drīkst</a:t>
            </a:r>
          </a:p>
          <a:p>
            <a:pPr marL="431799" lvl="1"/>
            <a:endParaRPr lang="lv-LV" sz="2800" dirty="0">
              <a:solidFill>
                <a:srgbClr val="000000"/>
              </a:solidFill>
              <a:latin typeface="IBM Plex Sans"/>
            </a:endParaRPr>
          </a:p>
          <a:p>
            <a:pPr marL="431799" lvl="1"/>
            <a:r>
              <a:rPr lang="lv-LV" sz="2800" dirty="0">
                <a:solidFill>
                  <a:srgbClr val="000000"/>
                </a:solidFill>
                <a:latin typeface="IBM Plex Sans"/>
              </a:rPr>
              <a:t>Vai šādas grāmatas būtu jāaizliedz?</a:t>
            </a:r>
          </a:p>
          <a:p>
            <a:pPr marL="431799" lvl="1"/>
            <a:r>
              <a:rPr lang="lv-LV" sz="2800" dirty="0">
                <a:solidFill>
                  <a:srgbClr val="000000"/>
                </a:solidFill>
                <a:latin typeface="IBM Plex Sans"/>
              </a:rPr>
              <a:t>- Nē, nebūtu</a:t>
            </a:r>
          </a:p>
          <a:p>
            <a:pPr marL="431799" lvl="1"/>
            <a:endParaRPr lang="lv-LV" sz="2800" dirty="0">
              <a:solidFill>
                <a:srgbClr val="000000"/>
              </a:solidFill>
              <a:latin typeface="IBM Plex Sans"/>
            </a:endParaRPr>
          </a:p>
          <a:p>
            <a:pPr marL="431799" lvl="1"/>
            <a:r>
              <a:rPr lang="lv-LV" sz="2800" dirty="0">
                <a:solidFill>
                  <a:srgbClr val="000000"/>
                </a:solidFill>
                <a:latin typeface="IBM Plex Sans"/>
              </a:rPr>
              <a:t>Vai šādu grāmatu pieejamība bērniem būtu jāierobežo?</a:t>
            </a:r>
          </a:p>
          <a:p>
            <a:pPr marL="431799" lvl="1"/>
            <a:r>
              <a:rPr lang="lv-LV" sz="2800" dirty="0">
                <a:solidFill>
                  <a:srgbClr val="000000"/>
                </a:solidFill>
                <a:latin typeface="IBM Plex Sans"/>
              </a:rPr>
              <a:t>- Vecāku ziņā ir izlemt, kādas grāmatas tie dod saviem bērniem</a:t>
            </a:r>
          </a:p>
          <a:p>
            <a:pPr marL="431799" lvl="1"/>
            <a:endParaRPr lang="lv-LV" sz="2800" dirty="0">
              <a:solidFill>
                <a:srgbClr val="000000"/>
              </a:solidFill>
              <a:latin typeface="IBM Plex Sans"/>
            </a:endParaRPr>
          </a:p>
          <a:p>
            <a:pPr marL="431799" lvl="1"/>
            <a:r>
              <a:rPr lang="lv-LV" sz="2800" dirty="0">
                <a:solidFill>
                  <a:srgbClr val="000000"/>
                </a:solidFill>
                <a:latin typeface="IBM Plex Sans"/>
              </a:rPr>
              <a:t>Kā šādas grāmatas būtu vērtējams?</a:t>
            </a:r>
          </a:p>
          <a:p>
            <a:pPr marL="431799" lvl="1"/>
            <a:r>
              <a:rPr lang="lv-LV" sz="2800" dirty="0">
                <a:solidFill>
                  <a:srgbClr val="000000"/>
                </a:solidFill>
                <a:latin typeface="IBM Plex Sans"/>
              </a:rPr>
              <a:t>- Kā daiļliteratūra</a:t>
            </a:r>
            <a:endParaRPr lang="en-US" sz="2800" dirty="0">
              <a:solidFill>
                <a:srgbClr val="000000"/>
              </a:solidFill>
              <a:latin typeface="IBM Plex Sans"/>
            </a:endParaRPr>
          </a:p>
        </p:txBody>
      </p:sp>
      <p:sp>
        <p:nvSpPr>
          <p:cNvPr id="8" name="Freeform 8"/>
          <p:cNvSpPr/>
          <p:nvPr/>
        </p:nvSpPr>
        <p:spPr>
          <a:xfrm rot="-10800000" flipH="1" flipV="1">
            <a:off x="-985917" y="8780269"/>
            <a:ext cx="3270772" cy="2269098"/>
          </a:xfrm>
          <a:custGeom>
            <a:avLst/>
            <a:gdLst/>
            <a:ahLst/>
            <a:cxnLst/>
            <a:rect l="l" t="t" r="r" b="b"/>
            <a:pathLst>
              <a:path w="3270772" h="2269098">
                <a:moveTo>
                  <a:pt x="3270772" y="2269098"/>
                </a:moveTo>
                <a:lnTo>
                  <a:pt x="0" y="2269098"/>
                </a:lnTo>
                <a:lnTo>
                  <a:pt x="0" y="0"/>
                </a:lnTo>
                <a:lnTo>
                  <a:pt x="3270772" y="0"/>
                </a:lnTo>
                <a:lnTo>
                  <a:pt x="3270772" y="2269098"/>
                </a:lnTo>
                <a:close/>
              </a:path>
            </a:pathLst>
          </a:custGeom>
          <a:blipFill>
            <a:blip r:embed="rId4">
              <a:alphaModFix amt="50000"/>
            </a:blip>
            <a:stretch>
              <a:fillRect/>
            </a:stretch>
          </a:blipFill>
        </p:spPr>
        <p:txBody>
          <a:bodyPr/>
          <a:lstStyle/>
          <a:p>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2091</Words>
  <Application>Microsoft Office PowerPoint</Application>
  <PresentationFormat>Custom</PresentationFormat>
  <Paragraphs>205</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IBM Plex Sans</vt:lpstr>
      <vt:lpstr>Symbol</vt:lpstr>
      <vt:lpstr>Times New Roman</vt:lpstr>
      <vt:lpstr>Calibri</vt:lpstr>
      <vt:lpstr>IBM Plex Sans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Preses konference 07.02.2024.</dc:title>
  <dc:creator>Ruta Silina</dc:creator>
  <cp:lastModifiedBy>Ruta Silina</cp:lastModifiedBy>
  <cp:revision>19</cp:revision>
  <cp:lastPrinted>2024-02-06T15:11:06Z</cp:lastPrinted>
  <dcterms:created xsi:type="dcterms:W3CDTF">2006-08-16T00:00:00Z</dcterms:created>
  <dcterms:modified xsi:type="dcterms:W3CDTF">2024-02-07T08:29:51Z</dcterms:modified>
  <dc:identifier>DAF8AWHskBo</dc:identifier>
</cp:coreProperties>
</file>